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335" r:id="rId2"/>
    <p:sldId id="391" r:id="rId3"/>
    <p:sldId id="364" r:id="rId4"/>
    <p:sldId id="308" r:id="rId5"/>
    <p:sldId id="370" r:id="rId6"/>
    <p:sldId id="379" r:id="rId7"/>
    <p:sldId id="394" r:id="rId8"/>
    <p:sldId id="382" r:id="rId9"/>
    <p:sldId id="383" r:id="rId10"/>
    <p:sldId id="353" r:id="rId11"/>
    <p:sldId id="366" r:id="rId12"/>
    <p:sldId id="375" r:id="rId13"/>
    <p:sldId id="393" r:id="rId14"/>
    <p:sldId id="372" r:id="rId15"/>
    <p:sldId id="392" r:id="rId16"/>
    <p:sldId id="380" r:id="rId17"/>
    <p:sldId id="374" r:id="rId1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10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EC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0-4D5E-9404-02876934EAA9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80-4D5E-9404-02876934EAA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80-4D5E-9404-02876934EAA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80-4D5E-9404-02876934EA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80-4D5E-9404-02876934EAA9}"/>
              </c:ext>
            </c:extLst>
          </c:dPt>
          <c:dLbls>
            <c:spPr>
              <a:noFill/>
              <a:ln w="251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1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Eco</c:v>
                </c:pt>
                <c:pt idx="1">
                  <c:v>Quant</c:v>
                </c:pt>
                <c:pt idx="2">
                  <c:v>Az</c:v>
                </c:pt>
                <c:pt idx="3">
                  <c:v>Giur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48</c:v>
                </c:pt>
                <c:pt idx="1">
                  <c:v>24</c:v>
                </c:pt>
                <c:pt idx="2">
                  <c:v>24</c:v>
                </c:pt>
                <c:pt idx="3">
                  <c:v>18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80-4D5E-9404-02876934E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legend>
      <c:legendPos val="b"/>
      <c:layout/>
      <c:overlay val="0"/>
      <c:spPr>
        <a:noFill/>
        <a:ln w="2516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8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EC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C1-4013-AA67-A12F56DC4816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C1-4013-AA67-A12F56DC481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C1-4013-AA67-A12F56DC481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C1-4013-AA67-A12F56DC48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882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C1-4013-AA67-A12F56DC4816}"/>
              </c:ext>
            </c:extLst>
          </c:dPt>
          <c:dLbls>
            <c:spPr>
              <a:noFill/>
              <a:ln w="251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1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Eco</c:v>
                </c:pt>
                <c:pt idx="1">
                  <c:v>Quant</c:v>
                </c:pt>
                <c:pt idx="2">
                  <c:v>Az</c:v>
                </c:pt>
                <c:pt idx="3">
                  <c:v>Giur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18</c:v>
                </c:pt>
                <c:pt idx="1">
                  <c:v>30</c:v>
                </c:pt>
                <c:pt idx="2">
                  <c:v>66</c:v>
                </c:pt>
                <c:pt idx="3">
                  <c:v>30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C1-4013-AA67-A12F56DC4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legend>
      <c:legendPos val="b"/>
      <c:layout/>
      <c:overlay val="0"/>
      <c:spPr>
        <a:noFill/>
        <a:ln w="2516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8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ED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1DD-4F29-819B-8E102FA92708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D-4F29-819B-8E102FA9270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DD-4F29-819B-8E102FA9270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DD-4F29-819B-8E102FA927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1DD-4F29-819B-8E102FA92708}"/>
              </c:ext>
            </c:extLst>
          </c:dPt>
          <c:dLbls>
            <c:spPr>
              <a:noFill/>
              <a:ln w="2507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38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Eco</c:v>
                </c:pt>
                <c:pt idx="1">
                  <c:v>Quant</c:v>
                </c:pt>
                <c:pt idx="2">
                  <c:v>Az</c:v>
                </c:pt>
                <c:pt idx="3">
                  <c:v>Giur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63</c:v>
                </c:pt>
                <c:pt idx="1">
                  <c:v>24</c:v>
                </c:pt>
                <c:pt idx="2">
                  <c:v>33</c:v>
                </c:pt>
                <c:pt idx="3">
                  <c:v>33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DD-4F29-819B-8E102FA92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EAT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92-4FC0-B4F8-E54472BB2779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92-4FC0-B4F8-E54472BB277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92-4FC0-B4F8-E54472BB277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92-4FC0-B4F8-E54472BB27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92-4FC0-B4F8-E54472BB2779}"/>
              </c:ext>
            </c:extLst>
          </c:dPt>
          <c:dLbls>
            <c:spPr>
              <a:noFill/>
              <a:ln w="2507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38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Eco</c:v>
                </c:pt>
                <c:pt idx="1">
                  <c:v>Quant</c:v>
                </c:pt>
                <c:pt idx="2">
                  <c:v>Az</c:v>
                </c:pt>
                <c:pt idx="3">
                  <c:v>Giur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69</c:v>
                </c:pt>
                <c:pt idx="1">
                  <c:v>33</c:v>
                </c:pt>
                <c:pt idx="2">
                  <c:v>24</c:v>
                </c:pt>
                <c:pt idx="3">
                  <c:v>27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92-4FC0-B4F8-E54472BB2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EPMF/1</a:t>
            </a:r>
            <a:endParaRPr lang="it-IT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EPMF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0D-489D-9AC8-CAFB0B00A835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0D-489D-9AC8-CAFB0B00A83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0D-489D-9AC8-CAFB0B00A83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0D-489D-9AC8-CAFB0B00A8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0D-489D-9AC8-CAFB0B00A835}"/>
              </c:ext>
            </c:extLst>
          </c:dPt>
          <c:dLbls>
            <c:spPr>
              <a:noFill/>
              <a:ln w="2507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38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Eco</c:v>
                </c:pt>
                <c:pt idx="1">
                  <c:v>Quant</c:v>
                </c:pt>
                <c:pt idx="2">
                  <c:v>Az</c:v>
                </c:pt>
                <c:pt idx="3">
                  <c:v>Giur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57</c:v>
                </c:pt>
                <c:pt idx="1">
                  <c:v>48</c:v>
                </c:pt>
                <c:pt idx="2">
                  <c:v>33</c:v>
                </c:pt>
                <c:pt idx="3">
                  <c:v>18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0D-489D-9AC8-CAFB0B00A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ECON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EC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C-4E2C-BB12-7AC5E97CB265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C-4E2C-BB12-7AC5E97CB26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C-4E2C-BB12-7AC5E97CB26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C-4E2C-BB12-7AC5E97CB2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5C-4E2C-BB12-7AC5E97CB265}"/>
              </c:ext>
            </c:extLst>
          </c:dPt>
          <c:dLbls>
            <c:spPr>
              <a:noFill/>
              <a:ln w="2507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38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Eco</c:v>
                </c:pt>
                <c:pt idx="1">
                  <c:v>Quant</c:v>
                </c:pt>
                <c:pt idx="2">
                  <c:v>Az</c:v>
                </c:pt>
                <c:pt idx="3">
                  <c:v>Giur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48</c:v>
                </c:pt>
                <c:pt idx="1">
                  <c:v>48</c:v>
                </c:pt>
                <c:pt idx="2">
                  <c:v>24</c:v>
                </c:pt>
                <c:pt idx="3">
                  <c:v>18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5C-4E2C-BB12-7AC5E97CB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EPMF/2</a:t>
            </a:r>
            <a:endParaRPr lang="it-IT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EPMF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24-46A2-87A5-8FCFF1115791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24-46A2-87A5-8FCFF111579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24-46A2-87A5-8FCFF111579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24-46A2-87A5-8FCFF11157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875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24-46A2-87A5-8FCFF1115791}"/>
              </c:ext>
            </c:extLst>
          </c:dPt>
          <c:dLbls>
            <c:spPr>
              <a:noFill/>
              <a:ln w="2507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38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Eco</c:v>
                </c:pt>
                <c:pt idx="1">
                  <c:v>Quant</c:v>
                </c:pt>
                <c:pt idx="2">
                  <c:v>Az</c:v>
                </c:pt>
                <c:pt idx="3">
                  <c:v>Giur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48</c:v>
                </c:pt>
                <c:pt idx="1">
                  <c:v>39</c:v>
                </c:pt>
                <c:pt idx="2">
                  <c:v>42</c:v>
                </c:pt>
                <c:pt idx="3">
                  <c:v>27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24-46A2-87A5-8FCFF1115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Proseguimento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B6-461B-B96B-B858CBCA2A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B6-461B-B96B-B858CBCA2A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B6-461B-B96B-B858CBCA2A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B6-461B-B96B-B858CBCA2A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B6-461B-B96B-B858CBCA2A74}"/>
              </c:ext>
            </c:extLst>
          </c:dPt>
          <c:dLbls>
            <c:dLbl>
              <c:idx val="3"/>
              <c:layout>
                <c:manualLayout>
                  <c:x val="-6.884057971014497E-2"/>
                  <c:y val="-1.88208467800296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B6-461B-B96B-B858CBCA2A7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No pros</c:v>
                </c:pt>
                <c:pt idx="1">
                  <c:v>MI iscriv</c:v>
                </c:pt>
                <c:pt idx="2">
                  <c:v>Master</c:v>
                </c:pt>
                <c:pt idx="3">
                  <c:v>LM Unifi</c:v>
                </c:pt>
                <c:pt idx="4">
                  <c:v>LM Out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18.600000000000001</c:v>
                </c:pt>
                <c:pt idx="1">
                  <c:v>4.5</c:v>
                </c:pt>
                <c:pt idx="2">
                  <c:v>8.8000000000000007</c:v>
                </c:pt>
                <c:pt idx="3">
                  <c:v>42.3</c:v>
                </c:pt>
                <c:pt idx="4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B6-461B-B96B-B858CBCA2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Iscritti</a:t>
            </a:r>
            <a:r>
              <a:rPr lang="it-IT" baseline="0"/>
              <a:t> a LM per classe e Ateneo</a:t>
            </a:r>
            <a:endParaRPr lang="it-IT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'analisi 2020'!$D$1</c:f>
              <c:strCache>
                <c:ptCount val="1"/>
                <c:pt idx="0">
                  <c:v>Unifi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'analisi 2020'!$C$2:$C$7</c:f>
              <c:strCache>
                <c:ptCount val="6"/>
                <c:pt idx="0">
                  <c:v>LM16</c:v>
                </c:pt>
                <c:pt idx="1">
                  <c:v>LM56it</c:v>
                </c:pt>
                <c:pt idx="2">
                  <c:v>LM56en</c:v>
                </c:pt>
                <c:pt idx="3">
                  <c:v>LM77</c:v>
                </c:pt>
                <c:pt idx="4">
                  <c:v>LM82</c:v>
                </c:pt>
                <c:pt idx="5">
                  <c:v>Altro</c:v>
                </c:pt>
              </c:strCache>
            </c:strRef>
          </c:cat>
          <c:val>
            <c:numRef>
              <c:f>'analisi 2020'!$D$2:$D$7</c:f>
              <c:numCache>
                <c:formatCode>General</c:formatCode>
                <c:ptCount val="6"/>
                <c:pt idx="0">
                  <c:v>37</c:v>
                </c:pt>
                <c:pt idx="1">
                  <c:v>52</c:v>
                </c:pt>
                <c:pt idx="2">
                  <c:v>25</c:v>
                </c:pt>
                <c:pt idx="3">
                  <c:v>34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F-4DD7-963E-B1F6C7D528FA}"/>
            </c:ext>
          </c:extLst>
        </c:ser>
        <c:ser>
          <c:idx val="1"/>
          <c:order val="1"/>
          <c:tx>
            <c:strRef>
              <c:f>'analisi 2020'!$E$1</c:f>
              <c:strCache>
                <c:ptCount val="1"/>
                <c:pt idx="0">
                  <c:v>Out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'analisi 2020'!$C$2:$C$7</c:f>
              <c:strCache>
                <c:ptCount val="6"/>
                <c:pt idx="0">
                  <c:v>LM16</c:v>
                </c:pt>
                <c:pt idx="1">
                  <c:v>LM56it</c:v>
                </c:pt>
                <c:pt idx="2">
                  <c:v>LM56en</c:v>
                </c:pt>
                <c:pt idx="3">
                  <c:v>LM77</c:v>
                </c:pt>
                <c:pt idx="4">
                  <c:v>LM82</c:v>
                </c:pt>
                <c:pt idx="5">
                  <c:v>Altro</c:v>
                </c:pt>
              </c:strCache>
            </c:strRef>
          </c:cat>
          <c:val>
            <c:numRef>
              <c:f>'analisi 2020'!$E$2:$E$7</c:f>
              <c:numCache>
                <c:formatCode>General</c:formatCode>
                <c:ptCount val="6"/>
                <c:pt idx="0">
                  <c:v>13</c:v>
                </c:pt>
                <c:pt idx="1">
                  <c:v>11</c:v>
                </c:pt>
                <c:pt idx="2">
                  <c:v>16</c:v>
                </c:pt>
                <c:pt idx="3">
                  <c:v>47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F-4DD7-963E-B1F6C7D52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7902496"/>
        <c:axId val="1927904576"/>
      </c:barChart>
      <c:catAx>
        <c:axId val="19279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7904576"/>
        <c:crosses val="autoZero"/>
        <c:auto val="1"/>
        <c:lblAlgn val="ctr"/>
        <c:lblOffset val="100"/>
        <c:noMultiLvlLbl val="0"/>
      </c:catAx>
      <c:valAx>
        <c:axId val="1927904576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79024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89112F-9E3A-41B1-9CBC-3854ED943BD0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5ADBAD9-B380-43A3-814E-376B031F28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igura a mano libera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ttore 1 1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C76A25-0DC9-4E59-8324-26951360AAD8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9841A7-97B5-4946-9AD1-2C7D1E19EB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842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D379-0B18-4993-8A6D-2C2D4CB03D15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1D49-5251-4E00-B473-5F15E8F4AD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046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E208F4-2E67-4C01-BF1A-82799F1E2BC4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00A6-BC9F-4416-9A1D-2C21350869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833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6348-F4D7-4744-BDEB-170FF524919F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4464-E6B5-4DB3-9824-49241BDB5C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215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allone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D98263-16B8-4F70-B9EF-D4BAD0CE0249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4757-A496-40D1-8C05-4FD787B88C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8767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6B7D4-0E98-47C9-BB1A-1B08BFB67AAD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C68A-663A-423B-8C93-BE46455AD5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3776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2F254A-33FF-4FBD-8894-98FD51442202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99F7-61DC-4183-A7C2-C90424DFA9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4923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4106-3D86-419C-A44E-EC8EB0DD929B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1F8D-9ACD-410C-9FA5-1C6EFFCDA3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447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083E7-8B39-49F8-9D1C-920135199B09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0F7C-66C0-4D7A-8F9F-F883EA313D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494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riangolo rettango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1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allone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91700F-AE71-4417-85C0-30100C0ED908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4183-C7B6-4532-9203-C8CBEF3444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2168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9EBD-9BD9-426E-97E0-093317FE8214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0559-E047-481A-AABC-B227619400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117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1EC9E7-D5E8-410C-88CC-F7C71D6E13C5}" type="datetimeFigureOut">
              <a:rPr lang="it-IT"/>
              <a:pPr>
                <a:defRPr/>
              </a:pPr>
              <a:t>02/05/2023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6745BDF2-63EB-4864-AA99-2E23AE955C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48" r:id="rId2"/>
    <p:sldLayoutId id="2147484153" r:id="rId3"/>
    <p:sldLayoutId id="2147484154" r:id="rId4"/>
    <p:sldLayoutId id="2147484155" r:id="rId5"/>
    <p:sldLayoutId id="2147484149" r:id="rId6"/>
    <p:sldLayoutId id="2147484156" r:id="rId7"/>
    <p:sldLayoutId id="2147484157" r:id="rId8"/>
    <p:sldLayoutId id="2147484150" r:id="rId9"/>
    <p:sldLayoutId id="2147484151" r:id="rId10"/>
    <p:sldLayoutId id="21474841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.doni@unifi.i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7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982BF8-7567-4463-A501-BC072DA689CF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it-IT" altLang="it-IT" sz="1000" smtClean="0"/>
          </a:p>
        </p:txBody>
      </p:sp>
      <p:sp>
        <p:nvSpPr>
          <p:cNvPr id="10243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024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404813"/>
            <a:ext cx="80613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it-IT" sz="3200" b="1" dirty="0">
              <a:solidFill>
                <a:srgbClr val="CC0000"/>
              </a:solidFill>
              <a:latin typeface="Arial Black" pitchFamily="34" charset="0"/>
              <a:cs typeface="+mn-cs"/>
            </a:endParaRP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it-IT" sz="3200" b="1" dirty="0">
              <a:solidFill>
                <a:srgbClr val="CC0000"/>
              </a:solidFill>
              <a:latin typeface="Arial Black" pitchFamily="34" charset="0"/>
              <a:cs typeface="+mn-cs"/>
            </a:endParaRP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it-IT" sz="3200" b="1" dirty="0">
                <a:solidFill>
                  <a:srgbClr val="CC0000"/>
                </a:solidFill>
                <a:latin typeface="Arial Black" pitchFamily="34" charset="0"/>
                <a:cs typeface="+mn-cs"/>
              </a:rPr>
              <a:t>Corso di Laurea in </a:t>
            </a:r>
          </a:p>
          <a:p>
            <a:pPr algn="ctr" eaLnBrk="1" hangingPunct="1">
              <a:spcBef>
                <a:spcPts val="0"/>
              </a:spcBef>
              <a:buClr>
                <a:schemeClr val="accent1"/>
              </a:buClr>
              <a:buSzPct val="68000"/>
              <a:defRPr/>
            </a:pPr>
            <a:r>
              <a:rPr lang="it-IT" sz="3200" b="1" dirty="0">
                <a:solidFill>
                  <a:srgbClr val="CC0000"/>
                </a:solidFill>
                <a:latin typeface="Arial Black" pitchFamily="34" charset="0"/>
              </a:rPr>
              <a:t>ECONOMIA E COMMERCIO (EC)</a:t>
            </a:r>
          </a:p>
          <a:p>
            <a:pPr algn="ctr" eaLnBrk="1" hangingPunct="1">
              <a:spcBef>
                <a:spcPts val="0"/>
              </a:spcBef>
              <a:buClr>
                <a:schemeClr val="accent1"/>
              </a:buClr>
              <a:buSzPct val="68000"/>
              <a:defRPr/>
            </a:pPr>
            <a:endParaRPr lang="it-IT" sz="3200" b="1" dirty="0">
              <a:solidFill>
                <a:srgbClr val="CC0000"/>
              </a:solidFill>
              <a:latin typeface="Arial Black" pitchFamily="34" charset="0"/>
              <a:cs typeface="+mn-cs"/>
            </a:endParaRPr>
          </a:p>
          <a:p>
            <a:pPr algn="just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it-IT" sz="2000" b="1" dirty="0">
              <a:solidFill>
                <a:srgbClr val="CC0000"/>
              </a:solidFill>
              <a:cs typeface="+mn-cs"/>
            </a:endParaRP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it-IT" sz="2000" b="1" dirty="0">
                <a:cs typeface="+mn-cs"/>
              </a:rPr>
              <a:t>Open </a:t>
            </a:r>
            <a:r>
              <a:rPr lang="it-IT" sz="2000" b="1" dirty="0" err="1">
                <a:cs typeface="+mn-cs"/>
              </a:rPr>
              <a:t>Day</a:t>
            </a:r>
            <a:r>
              <a:rPr lang="it-IT" sz="2000" b="1" dirty="0">
                <a:cs typeface="+mn-cs"/>
              </a:rPr>
              <a:t> </a:t>
            </a:r>
            <a:r>
              <a:rPr lang="it-IT" sz="2000" b="1" dirty="0">
                <a:cs typeface="+mn-cs"/>
              </a:rPr>
              <a:t>2</a:t>
            </a:r>
            <a:r>
              <a:rPr lang="it-IT" sz="2000" b="1" dirty="0" smtClean="0">
                <a:cs typeface="+mn-cs"/>
              </a:rPr>
              <a:t> maggio </a:t>
            </a:r>
            <a:r>
              <a:rPr lang="it-IT" sz="2000" b="1" dirty="0" smtClean="0">
                <a:cs typeface="+mn-cs"/>
              </a:rPr>
              <a:t>2023</a:t>
            </a: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it-IT" sz="2000" b="1" dirty="0" smtClean="0">
                <a:cs typeface="+mn-cs"/>
              </a:rPr>
              <a:t>Prof. Nicola Doni</a:t>
            </a: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it-IT" sz="2000" b="1" dirty="0" smtClean="0">
                <a:cs typeface="+mn-cs"/>
              </a:rPr>
              <a:t>Presidente del </a:t>
            </a:r>
            <a:r>
              <a:rPr lang="it-IT" sz="2000" b="1" dirty="0" err="1" smtClean="0">
                <a:cs typeface="+mn-cs"/>
              </a:rPr>
              <a:t>CdS</a:t>
            </a:r>
            <a:endParaRPr lang="it-IT" sz="2000" b="1" dirty="0" smtClean="0">
              <a:cs typeface="+mn-cs"/>
            </a:endParaRP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it-IT" sz="2000" b="1" u="sng" dirty="0" smtClean="0">
                <a:solidFill>
                  <a:srgbClr val="3399FF"/>
                </a:solidFill>
                <a:cs typeface="+mn-cs"/>
                <a:hlinkClick r:id="rId3"/>
              </a:rPr>
              <a:t>nicola.doni@unifi.it</a:t>
            </a:r>
            <a:endParaRPr lang="it-IT" sz="2000" b="1" u="sng" dirty="0" smtClean="0">
              <a:solidFill>
                <a:srgbClr val="3399FF"/>
              </a:solidFill>
              <a:cs typeface="+mn-cs"/>
            </a:endParaRP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it-IT" sz="2000" b="1" dirty="0" smtClean="0">
              <a:cs typeface="+mn-cs"/>
            </a:endParaRP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it-IT" sz="20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F8AB34-3957-48A5-B350-DC80E0C4676D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t-IT" altLang="it-IT" sz="1000" smtClean="0"/>
          </a:p>
        </p:txBody>
      </p:sp>
      <p:sp>
        <p:nvSpPr>
          <p:cNvPr id="17411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741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71710"/>
              </p:ext>
            </p:extLst>
          </p:nvPr>
        </p:nvGraphicFramePr>
        <p:xfrm>
          <a:off x="1619672" y="674889"/>
          <a:ext cx="6096000" cy="365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 Anno</a:t>
                      </a:r>
                      <a:endParaRPr lang="it-IT" sz="1800" dirty="0"/>
                    </a:p>
                  </a:txBody>
                  <a:tcPr marT="45727" marB="4572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CFU</a:t>
                      </a:r>
                      <a:endParaRPr lang="it-IT" sz="1800" dirty="0"/>
                    </a:p>
                  </a:txBody>
                  <a:tcPr marT="45727" marB="45727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Istituzioni di diritto pubblico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9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Matematica per le applicazioni economiche I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9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Economia aziendale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9</a:t>
                      </a:r>
                    </a:p>
                  </a:txBody>
                  <a:tcPr marT="45727" marB="45727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8319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Economia e gestione delle imprese</a:t>
                      </a:r>
                    </a:p>
                  </a:txBody>
                  <a:tcPr marT="45727" marB="4572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9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Statistica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9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Microeconomia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9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7393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Lingua</a:t>
                      </a:r>
                      <a:r>
                        <a:rPr lang="it-IT" sz="1800" b="1" baseline="0" dirty="0" smtClean="0"/>
                        <a:t> inglese – Test</a:t>
                      </a:r>
                    </a:p>
                  </a:txBody>
                  <a:tcPr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3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Competenze informatiche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2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Editing e ricerca bibliografica</a:t>
                      </a:r>
                      <a:r>
                        <a:rPr lang="it-IT" sz="1800" b="1" baseline="0" dirty="0" smtClean="0"/>
                        <a:t> e documentale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1</a:t>
                      </a:r>
                      <a:endParaRPr lang="it-IT" sz="1800" b="1" dirty="0"/>
                    </a:p>
                  </a:txBody>
                  <a:tcPr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itolo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00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dirty="0" smtClean="0"/>
              <a:t>Tronco comune EC-EA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01259"/>
              </p:ext>
            </p:extLst>
          </p:nvPr>
        </p:nvGraphicFramePr>
        <p:xfrm>
          <a:off x="1619672" y="4332629"/>
          <a:ext cx="6096000" cy="146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9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II Anno 1° </a:t>
                      </a:r>
                      <a:r>
                        <a:rPr lang="it-IT" sz="1800" dirty="0" err="1" smtClean="0"/>
                        <a:t>sem</a:t>
                      </a:r>
                      <a:endParaRPr lang="it-IT" sz="18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CFU</a:t>
                      </a:r>
                      <a:endParaRPr lang="it-IT" sz="16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Contabilità</a:t>
                      </a:r>
                      <a:endParaRPr lang="it-IT" sz="1800" b="1" dirty="0"/>
                    </a:p>
                  </a:txBody>
                  <a:tcPr marL="91458" marR="91458" marT="45712" marB="4571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6</a:t>
                      </a:r>
                    </a:p>
                  </a:txBody>
                  <a:tcPr marL="91458" marR="91458" marT="45712" marB="4571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Istituzioni di diritto privato</a:t>
                      </a:r>
                      <a:endParaRPr lang="it-IT" sz="1800" b="1" dirty="0"/>
                    </a:p>
                  </a:txBody>
                  <a:tcPr marL="91458" marR="91458" marT="45712" marB="4571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9</a:t>
                      </a:r>
                      <a:endParaRPr lang="it-IT" sz="1800" b="1" dirty="0"/>
                    </a:p>
                  </a:txBody>
                  <a:tcPr marL="91458" marR="91458" marT="45712" marB="4571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Macroeconomia</a:t>
                      </a:r>
                      <a:endParaRPr lang="it-IT" sz="1800" b="1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9</a:t>
                      </a:r>
                      <a:endParaRPr lang="it-IT" sz="1800" b="1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7845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 smtClean="0"/>
              <a:t>Tronco comune EC</a:t>
            </a:r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EAC1E6-DF1D-422E-B7F4-F8D247F1E720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it-IT" altLang="it-IT" sz="1000" smtClean="0"/>
          </a:p>
        </p:txBody>
      </p:sp>
      <p:sp>
        <p:nvSpPr>
          <p:cNvPr id="18436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8437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97751"/>
              </p:ext>
            </p:extLst>
          </p:nvPr>
        </p:nvGraphicFramePr>
        <p:xfrm>
          <a:off x="2578099" y="1268760"/>
          <a:ext cx="4105275" cy="189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II Anno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CFU</a:t>
                      </a:r>
                      <a:endParaRPr lang="it-IT" sz="1600" dirty="0"/>
                    </a:p>
                  </a:txBody>
                  <a:tcPr marL="91458" marR="91458" marT="45712" marB="4571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it-IT" sz="1800" dirty="0" smtClean="0"/>
                        <a:t>Storia economica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6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34548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it-IT" sz="1800" dirty="0" smtClean="0"/>
                        <a:t>Economia internazionale*</a:t>
                      </a:r>
                      <a:endParaRPr lang="it-IT" sz="1800" baseline="0" dirty="0" smtClean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9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it-IT" sz="1800" dirty="0" smtClean="0"/>
                        <a:t>Scienza delle finanze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9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Matematica finanziaria*</a:t>
                      </a:r>
                      <a:endParaRPr lang="it-IT" sz="1800" b="1" dirty="0"/>
                    </a:p>
                  </a:txBody>
                  <a:tcPr marL="91458" marR="91458" marT="45712" marB="4571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6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94288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75732"/>
              </p:ext>
            </p:extLst>
          </p:nvPr>
        </p:nvGraphicFramePr>
        <p:xfrm>
          <a:off x="2578098" y="3789040"/>
          <a:ext cx="4105275" cy="146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III Anno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CFU</a:t>
                      </a:r>
                      <a:endParaRPr lang="it-IT" sz="1600" dirty="0"/>
                    </a:p>
                  </a:txBody>
                  <a:tcPr marL="91458" marR="91458" marT="45712" marB="4571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Un laboratorio a scelta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7093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Attività autonoma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15/18</a:t>
                      </a:r>
                      <a:endParaRPr lang="it-IT" sz="1050" dirty="0"/>
                    </a:p>
                  </a:txBody>
                  <a:tcPr marL="91458" marR="91458" marT="45712" marB="4571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Prova finale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</a:t>
                      </a:r>
                      <a:endParaRPr lang="it-IT" sz="1800" dirty="0"/>
                    </a:p>
                  </a:txBody>
                  <a:tcPr marL="91458" marR="91458" marT="45712" marB="4571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Insegnamenti dei percorsi</a:t>
            </a:r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EAC1E6-DF1D-422E-B7F4-F8D247F1E720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it-IT" altLang="it-IT" sz="1000" smtClean="0"/>
          </a:p>
        </p:txBody>
      </p:sp>
      <p:sp>
        <p:nvSpPr>
          <p:cNvPr id="18436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8437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08842"/>
              </p:ext>
            </p:extLst>
          </p:nvPr>
        </p:nvGraphicFramePr>
        <p:xfrm>
          <a:off x="457200" y="1844824"/>
          <a:ext cx="3312368" cy="237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ED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CFU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Geografia economica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3454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 smtClean="0"/>
                        <a:t>Econ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finanz</a:t>
                      </a:r>
                      <a:r>
                        <a:rPr lang="it-IT" sz="1200" baseline="0" dirty="0" smtClean="0"/>
                        <a:t> o </a:t>
                      </a:r>
                      <a:r>
                        <a:rPr lang="it-IT" sz="1200" b="0" baseline="0" dirty="0" err="1" smtClean="0"/>
                        <a:t>Econ</a:t>
                      </a:r>
                      <a:r>
                        <a:rPr lang="it-IT" sz="1200" b="0" baseline="0" dirty="0" smtClean="0"/>
                        <a:t>. e </a:t>
                      </a:r>
                      <a:r>
                        <a:rPr lang="it-IT" sz="1200" b="0" baseline="0" dirty="0" err="1" smtClean="0"/>
                        <a:t>svil</a:t>
                      </a:r>
                      <a:r>
                        <a:rPr lang="it-IT" sz="1200" b="0" baseline="0" dirty="0" smtClean="0"/>
                        <a:t>. </a:t>
                      </a:r>
                      <a:r>
                        <a:rPr lang="it-IT" sz="1200" b="0" baseline="0" dirty="0" err="1" smtClean="0"/>
                        <a:t>sist</a:t>
                      </a:r>
                      <a:r>
                        <a:rPr lang="it-IT" sz="1200" b="0" baseline="0" dirty="0" smtClean="0"/>
                        <a:t>.</a:t>
                      </a:r>
                      <a:endParaRPr lang="it-IT" sz="1400" b="0" baseline="0" dirty="0" smtClean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6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Politica economica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9</a:t>
                      </a:r>
                      <a:endParaRPr lang="it-IT" sz="1400" b="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Diritto</a:t>
                      </a:r>
                      <a:r>
                        <a:rPr lang="it-IT" sz="1400" b="0" baseline="0" dirty="0" smtClean="0"/>
                        <a:t> commerciale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9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275309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Diritto del lavoro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6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9428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Bilancio d’esercizio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9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909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57127"/>
              </p:ext>
            </p:extLst>
          </p:nvPr>
        </p:nvGraphicFramePr>
        <p:xfrm>
          <a:off x="5506616" y="1844824"/>
          <a:ext cx="3312368" cy="2317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92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EAT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CFU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26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Geografia economica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34548"/>
                  </a:ext>
                </a:extLst>
              </a:tr>
              <a:tr h="342645"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 smtClean="0"/>
                        <a:t>Econ</a:t>
                      </a:r>
                      <a:r>
                        <a:rPr lang="it-IT" sz="1400" dirty="0" smtClean="0"/>
                        <a:t>. e </a:t>
                      </a:r>
                      <a:r>
                        <a:rPr lang="it-IT" sz="1400" dirty="0" err="1" smtClean="0"/>
                        <a:t>svil</a:t>
                      </a:r>
                      <a:r>
                        <a:rPr lang="it-IT" sz="1400" dirty="0" smtClean="0"/>
                        <a:t>. dei sistemi </a:t>
                      </a:r>
                      <a:r>
                        <a:rPr lang="it-IT" sz="1400" dirty="0" err="1" smtClean="0"/>
                        <a:t>prod</a:t>
                      </a:r>
                      <a:r>
                        <a:rPr lang="it-IT" sz="1400" dirty="0" smtClean="0"/>
                        <a:t>.</a:t>
                      </a:r>
                      <a:endParaRPr lang="it-IT" sz="1400" baseline="0" dirty="0" smtClean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926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Politica economica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</a:t>
                      </a:r>
                      <a:endParaRPr lang="it-IT" sz="140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33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err="1" smtClean="0"/>
                        <a:t>Econ</a:t>
                      </a:r>
                      <a:r>
                        <a:rPr lang="it-IT" sz="1400" b="0" dirty="0" smtClean="0"/>
                        <a:t>.</a:t>
                      </a:r>
                      <a:r>
                        <a:rPr lang="it-IT" sz="1400" b="0" baseline="0" dirty="0" smtClean="0"/>
                        <a:t> dei </a:t>
                      </a:r>
                      <a:r>
                        <a:rPr lang="it-IT" sz="1400" b="0" baseline="0" dirty="0" err="1" smtClean="0"/>
                        <a:t>sist</a:t>
                      </a:r>
                      <a:r>
                        <a:rPr lang="it-IT" sz="1400" b="0" baseline="0" dirty="0" smtClean="0"/>
                        <a:t>. agroalimentari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94288"/>
                  </a:ext>
                </a:extLst>
              </a:tr>
              <a:tr h="33392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Diritto commerciale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24040"/>
                  </a:ext>
                </a:extLst>
              </a:tr>
              <a:tr h="33392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Statistica</a:t>
                      </a:r>
                      <a:r>
                        <a:rPr lang="it-IT" sz="1400" b="0" baseline="0" dirty="0" smtClean="0"/>
                        <a:t> Economica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6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Insegnamenti dei percorsi</a:t>
            </a:r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EAC1E6-DF1D-422E-B7F4-F8D247F1E720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altLang="it-IT" sz="1000" smtClean="0"/>
          </a:p>
        </p:txBody>
      </p:sp>
      <p:sp>
        <p:nvSpPr>
          <p:cNvPr id="18436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8437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445133"/>
              </p:ext>
            </p:extLst>
          </p:nvPr>
        </p:nvGraphicFramePr>
        <p:xfrm>
          <a:off x="457200" y="1556792"/>
          <a:ext cx="3312368" cy="32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EPMF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CFU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74"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 smtClean="0"/>
                        <a:t>Econ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finanz</a:t>
                      </a:r>
                      <a:r>
                        <a:rPr lang="it-IT" sz="1200" baseline="0" dirty="0" smtClean="0"/>
                        <a:t> o </a:t>
                      </a:r>
                      <a:r>
                        <a:rPr lang="it-IT" sz="1200" b="0" dirty="0" smtClean="0"/>
                        <a:t>Storia</a:t>
                      </a:r>
                      <a:r>
                        <a:rPr lang="it-IT" sz="1200" b="0" baseline="0" dirty="0" smtClean="0"/>
                        <a:t> del </a:t>
                      </a:r>
                      <a:r>
                        <a:rPr lang="it-IT" sz="1200" b="0" baseline="0" dirty="0" err="1" smtClean="0"/>
                        <a:t>pens</a:t>
                      </a:r>
                      <a:r>
                        <a:rPr lang="it-IT" sz="1200" b="0" baseline="0" dirty="0" smtClean="0"/>
                        <a:t> </a:t>
                      </a:r>
                      <a:r>
                        <a:rPr lang="it-IT" sz="1200" b="0" baseline="0" dirty="0" err="1" smtClean="0"/>
                        <a:t>econ</a:t>
                      </a:r>
                      <a:endParaRPr lang="it-IT" sz="1200" b="0" baseline="0" dirty="0" smtClean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3454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Politica economica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9</a:t>
                      </a:r>
                      <a:endParaRPr lang="it-IT" sz="1400" b="0" dirty="0"/>
                    </a:p>
                  </a:txBody>
                  <a:tcPr marL="91458" marR="91458" marT="45712" marB="4571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Finanza</a:t>
                      </a:r>
                      <a:r>
                        <a:rPr lang="it-IT" sz="1400" b="0" baseline="0" dirty="0" smtClean="0"/>
                        <a:t> aziendale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0908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Banca</a:t>
                      </a:r>
                      <a:r>
                        <a:rPr lang="it-IT" sz="1400" b="0" baseline="0" dirty="0" smtClean="0"/>
                        <a:t> e sistema finanziario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9</a:t>
                      </a:r>
                      <a:endParaRPr lang="it-IT" sz="1400" b="0" dirty="0"/>
                    </a:p>
                  </a:txBody>
                  <a:tcPr marL="91458" marR="91458" marT="45712" marB="45712">
                    <a:lnB w="12700" cmpd="sng"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9169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Diritto commerciale</a:t>
                      </a:r>
                      <a:endParaRPr lang="it-IT" sz="1400" b="0" dirty="0"/>
                    </a:p>
                  </a:txBody>
                  <a:tcPr marL="91458" marR="91458" marT="45712" marB="45712">
                    <a:lnR w="12700" cmpd="sng">
                      <a:noFill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9</a:t>
                      </a:r>
                      <a:endParaRPr lang="it-IT" sz="1400" b="0" dirty="0"/>
                    </a:p>
                  </a:txBody>
                  <a:tcPr marL="91458" marR="91458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97366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Matematica</a:t>
                      </a:r>
                      <a:r>
                        <a:rPr lang="it-IT" sz="1400" b="0" baseline="0" dirty="0" smtClean="0"/>
                        <a:t> per le applicazioni </a:t>
                      </a:r>
                      <a:r>
                        <a:rPr lang="it-IT" sz="1400" b="0" baseline="0" dirty="0" err="1" smtClean="0"/>
                        <a:t>econ</a:t>
                      </a:r>
                      <a:r>
                        <a:rPr lang="it-IT" sz="1400" b="0" baseline="0" dirty="0" smtClean="0"/>
                        <a:t>. II</a:t>
                      </a:r>
                      <a:endParaRPr lang="it-IT" sz="1400" b="0" dirty="0"/>
                    </a:p>
                  </a:txBody>
                  <a:tcPr marL="91458" marR="91458" marT="45712" marB="45712">
                    <a:lnR w="12700" cmpd="sng">
                      <a:noFill/>
                    </a:ln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863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Statistica economica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6</a:t>
                      </a:r>
                      <a:endParaRPr lang="it-IT" sz="1400" b="0" dirty="0"/>
                    </a:p>
                  </a:txBody>
                  <a:tcPr marL="91458" marR="91458" marT="45712" marB="45712">
                    <a:lnT w="12700" cmpd="sng">
                      <a:noFill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9428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Introduzione</a:t>
                      </a:r>
                      <a:r>
                        <a:rPr lang="it-IT" sz="1400" b="0" baseline="0" dirty="0" smtClean="0"/>
                        <a:t> all’econometria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6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08597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57016"/>
              </p:ext>
            </p:extLst>
          </p:nvPr>
        </p:nvGraphicFramePr>
        <p:xfrm>
          <a:off x="5373430" y="1556792"/>
          <a:ext cx="3312368" cy="32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Econ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CFU</a:t>
                      </a:r>
                      <a:endParaRPr lang="it-IT" sz="1400" dirty="0"/>
                    </a:p>
                  </a:txBody>
                  <a:tcPr marL="91458" marR="91458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74"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 smtClean="0"/>
                        <a:t>Topics</a:t>
                      </a:r>
                      <a:r>
                        <a:rPr lang="it-IT" sz="1200" dirty="0" smtClean="0"/>
                        <a:t> o </a:t>
                      </a:r>
                      <a:r>
                        <a:rPr lang="it-IT" sz="1200" dirty="0" smtClean="0"/>
                        <a:t>Cognitive </a:t>
                      </a:r>
                      <a:r>
                        <a:rPr lang="it-IT" sz="1200" dirty="0" smtClean="0"/>
                        <a:t>o </a:t>
                      </a:r>
                      <a:r>
                        <a:rPr lang="it-IT" sz="1200" dirty="0" err="1" smtClean="0"/>
                        <a:t>Ital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Econ</a:t>
                      </a:r>
                      <a:endParaRPr lang="it-IT" sz="1200" b="0" baseline="0" dirty="0" smtClean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3454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Politica economica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9</a:t>
                      </a:r>
                      <a:endParaRPr lang="it-IT" sz="1400" b="0" dirty="0"/>
                    </a:p>
                  </a:txBody>
                  <a:tcPr marL="91458" marR="91458" marT="45712" marB="45712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Diritto commerciale</a:t>
                      </a:r>
                      <a:endParaRPr lang="it-IT" sz="1400" b="0" dirty="0"/>
                    </a:p>
                  </a:txBody>
                  <a:tcPr marL="91458" marR="91458" marT="45712" marB="45712">
                    <a:lnR w="12700" cmpd="sng">
                      <a:noFill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9</a:t>
                      </a:r>
                      <a:endParaRPr lang="it-IT" sz="1400" b="0" dirty="0"/>
                    </a:p>
                  </a:txBody>
                  <a:tcPr marL="91458" marR="91458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97366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Matematica</a:t>
                      </a:r>
                      <a:r>
                        <a:rPr lang="it-IT" sz="1400" b="0" baseline="0" dirty="0" smtClean="0"/>
                        <a:t> per le applicazioni </a:t>
                      </a:r>
                      <a:r>
                        <a:rPr lang="it-IT" sz="1400" b="0" baseline="0" dirty="0" err="1" smtClean="0"/>
                        <a:t>econ</a:t>
                      </a:r>
                      <a:r>
                        <a:rPr lang="it-IT" sz="1400" b="0" baseline="0" dirty="0" smtClean="0"/>
                        <a:t>. II</a:t>
                      </a:r>
                      <a:endParaRPr lang="it-IT" sz="1400" b="0" dirty="0"/>
                    </a:p>
                  </a:txBody>
                  <a:tcPr marL="91458" marR="91458" marT="45712" marB="45712">
                    <a:lnR w="12700" cmpd="sng">
                      <a:noFill/>
                    </a:ln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863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Data</a:t>
                      </a:r>
                      <a:r>
                        <a:rPr lang="it-IT" sz="1400" b="0" baseline="0" dirty="0" smtClean="0"/>
                        <a:t> science for</a:t>
                      </a:r>
                      <a:r>
                        <a:rPr lang="it-IT" sz="1400" b="0" dirty="0" smtClean="0"/>
                        <a:t> </a:t>
                      </a:r>
                      <a:r>
                        <a:rPr lang="it-IT" sz="1400" b="0" dirty="0" err="1" smtClean="0"/>
                        <a:t>economics</a:t>
                      </a:r>
                      <a:endParaRPr lang="it-IT" sz="1400" b="0" dirty="0" smtClean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6</a:t>
                      </a:r>
                      <a:endParaRPr lang="it-IT" sz="1400" b="0" dirty="0"/>
                    </a:p>
                  </a:txBody>
                  <a:tcPr marL="91458" marR="91458" marT="45712" marB="45712">
                    <a:lnT w="12700" cmpd="sng">
                      <a:noFill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9428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Introduzione</a:t>
                      </a:r>
                      <a:r>
                        <a:rPr lang="it-IT" sz="1400" b="0" baseline="0" dirty="0" smtClean="0"/>
                        <a:t> all’econometria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6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08597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Workshop in </a:t>
                      </a:r>
                      <a:r>
                        <a:rPr lang="it-IT" sz="1400" b="0" dirty="0" err="1" smtClean="0"/>
                        <a:t>probability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3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44196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Business </a:t>
                      </a:r>
                      <a:r>
                        <a:rPr lang="it-IT" sz="1400" b="0" dirty="0" err="1" smtClean="0"/>
                        <a:t>english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/>
                        <a:t>6</a:t>
                      </a:r>
                      <a:endParaRPr lang="it-IT" sz="1400" b="0" dirty="0"/>
                    </a:p>
                  </a:txBody>
                  <a:tcPr marL="91458" marR="91458" marT="45712" marB="4571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6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2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Varietà degli sbocchi</a:t>
            </a:r>
            <a:endParaRPr lang="it-IT" dirty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4893B0-E060-4E98-AB59-B2211DAC4505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it-IT" altLang="it-IT" sz="1000" smtClean="0"/>
          </a:p>
        </p:txBody>
      </p:sp>
      <p:sp>
        <p:nvSpPr>
          <p:cNvPr id="21509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21510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796629"/>
              </p:ext>
            </p:extLst>
          </p:nvPr>
        </p:nvGraphicFramePr>
        <p:xfrm>
          <a:off x="0" y="1419141"/>
          <a:ext cx="47160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724539"/>
              </p:ext>
            </p:extLst>
          </p:nvPr>
        </p:nvGraphicFramePr>
        <p:xfrm>
          <a:off x="4716016" y="1883170"/>
          <a:ext cx="4176464" cy="342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2671688" y="1311908"/>
            <a:ext cx="600715" cy="27348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796136" y="1305736"/>
            <a:ext cx="604683" cy="27348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707904" y="1305736"/>
            <a:ext cx="568949" cy="27348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272403" y="275650"/>
            <a:ext cx="2595582" cy="84598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72403" y="475301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Economia e commercio</a:t>
            </a:r>
          </a:p>
          <a:p>
            <a:r>
              <a:rPr lang="it-IT" dirty="0" smtClean="0"/>
              <a:t>               (EC)</a:t>
            </a:r>
            <a:endParaRPr lang="it-IT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2741212" y="1417134"/>
            <a:ext cx="430887" cy="25243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Economia e Diritto (ED)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617312" y="1412776"/>
            <a:ext cx="677108" cy="25580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Economia Ambiente e Territorio (EAT)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868144" y="1745058"/>
            <a:ext cx="430887" cy="18812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/>
                </a:solidFill>
              </a:rPr>
              <a:t>Economics</a:t>
            </a:r>
            <a:r>
              <a:rPr lang="it-IT" sz="1600" dirty="0" smtClean="0">
                <a:solidFill>
                  <a:schemeClr val="bg1"/>
                </a:solidFill>
              </a:rPr>
              <a:t> (ECON)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759405" y="1321283"/>
            <a:ext cx="604683" cy="27348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4697432" y="1330840"/>
            <a:ext cx="677108" cy="2709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Economia </a:t>
            </a:r>
            <a:r>
              <a:rPr lang="it-IT" sz="1600" dirty="0">
                <a:solidFill>
                  <a:schemeClr val="bg1"/>
                </a:solidFill>
              </a:rPr>
              <a:t>p</a:t>
            </a:r>
            <a:r>
              <a:rPr lang="it-IT" sz="1600" dirty="0" smtClean="0">
                <a:solidFill>
                  <a:schemeClr val="bg1"/>
                </a:solidFill>
              </a:rPr>
              <a:t>olitica e 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Mercati Finanziari (EPMF)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7501124" y="43634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6400819" y="43634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2002056" y="43634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3102361" y="43634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4200209" y="43634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5300514" y="43634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901751" y="43634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971665" y="463596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GODI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120529" y="462292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ALP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327831" y="46229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E&amp;D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519057" y="463596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SDS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383252" y="463596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FIRM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7558214" y="46359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DSTS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313339" y="462292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</a:t>
            </a:r>
            <a:endParaRPr lang="it-IT" dirty="0"/>
          </a:p>
        </p:txBody>
      </p:sp>
      <p:cxnSp>
        <p:nvCxnSpPr>
          <p:cNvPr id="46" name="Connettore 2 45"/>
          <p:cNvCxnSpPr/>
          <p:nvPr/>
        </p:nvCxnSpPr>
        <p:spPr>
          <a:xfrm flipH="1">
            <a:off x="1476346" y="4040560"/>
            <a:ext cx="1195342" cy="658672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H="1">
            <a:off x="2430871" y="4076940"/>
            <a:ext cx="541175" cy="576196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3265519" y="4040560"/>
            <a:ext cx="181161" cy="658672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flipH="1">
            <a:off x="3657658" y="4040560"/>
            <a:ext cx="38079" cy="658672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3964292" y="4056107"/>
            <a:ext cx="535021" cy="643125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endCxn id="31" idx="0"/>
          </p:cNvCxnSpPr>
          <p:nvPr/>
        </p:nvCxnSpPr>
        <p:spPr>
          <a:xfrm>
            <a:off x="4270740" y="4032939"/>
            <a:ext cx="3687584" cy="330492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 flipH="1">
            <a:off x="4644008" y="4040560"/>
            <a:ext cx="123860" cy="612576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ttore 2 79"/>
          <p:cNvCxnSpPr>
            <a:stCxn id="23" idx="2"/>
          </p:cNvCxnSpPr>
          <p:nvPr/>
        </p:nvCxnSpPr>
        <p:spPr>
          <a:xfrm>
            <a:off x="5061747" y="4056107"/>
            <a:ext cx="556320" cy="665733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ttore 2 83"/>
          <p:cNvCxnSpPr/>
          <p:nvPr/>
        </p:nvCxnSpPr>
        <p:spPr>
          <a:xfrm>
            <a:off x="5350556" y="4074466"/>
            <a:ext cx="1356622" cy="603807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 flipH="1">
            <a:off x="4798890" y="4050634"/>
            <a:ext cx="1013568" cy="620121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ttore 2 87"/>
          <p:cNvCxnSpPr>
            <a:stCxn id="20" idx="2"/>
          </p:cNvCxnSpPr>
          <p:nvPr/>
        </p:nvCxnSpPr>
        <p:spPr>
          <a:xfrm flipH="1">
            <a:off x="5887219" y="4040560"/>
            <a:ext cx="211259" cy="653363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ttore 2 90"/>
          <p:cNvCxnSpPr>
            <a:endCxn id="41" idx="0"/>
          </p:cNvCxnSpPr>
          <p:nvPr/>
        </p:nvCxnSpPr>
        <p:spPr>
          <a:xfrm>
            <a:off x="6400609" y="4044944"/>
            <a:ext cx="448026" cy="591021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ettangolo 92"/>
          <p:cNvSpPr/>
          <p:nvPr/>
        </p:nvSpPr>
        <p:spPr>
          <a:xfrm>
            <a:off x="1547664" y="5350626"/>
            <a:ext cx="64807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CasellaDiTesto 93"/>
          <p:cNvSpPr txBox="1"/>
          <p:nvPr/>
        </p:nvSpPr>
        <p:spPr>
          <a:xfrm>
            <a:off x="1497168" y="5328901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LM77</a:t>
            </a:r>
            <a:endParaRPr lang="it-IT" dirty="0"/>
          </a:p>
        </p:txBody>
      </p:sp>
      <p:sp>
        <p:nvSpPr>
          <p:cNvPr id="95" name="Rettangolo 94"/>
          <p:cNvSpPr/>
          <p:nvPr/>
        </p:nvSpPr>
        <p:spPr>
          <a:xfrm>
            <a:off x="3805782" y="5356540"/>
            <a:ext cx="64807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/>
          <p:cNvSpPr/>
          <p:nvPr/>
        </p:nvSpPr>
        <p:spPr>
          <a:xfrm>
            <a:off x="5433677" y="5350626"/>
            <a:ext cx="64807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6533983" y="5350626"/>
            <a:ext cx="64807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ettangolo 97"/>
          <p:cNvSpPr/>
          <p:nvPr/>
        </p:nvSpPr>
        <p:spPr>
          <a:xfrm>
            <a:off x="7634287" y="5350626"/>
            <a:ext cx="64807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CasellaDiTesto 98"/>
          <p:cNvSpPr txBox="1"/>
          <p:nvPr/>
        </p:nvSpPr>
        <p:spPr>
          <a:xfrm>
            <a:off x="3748944" y="5322475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LM56</a:t>
            </a:r>
            <a:endParaRPr lang="it-IT" dirty="0"/>
          </a:p>
        </p:txBody>
      </p:sp>
      <p:sp>
        <p:nvSpPr>
          <p:cNvPr id="100" name="CasellaDiTesto 99"/>
          <p:cNvSpPr txBox="1"/>
          <p:nvPr/>
        </p:nvSpPr>
        <p:spPr>
          <a:xfrm>
            <a:off x="5383252" y="5328901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LM16</a:t>
            </a:r>
            <a:endParaRPr lang="it-IT" dirty="0"/>
          </a:p>
        </p:txBody>
      </p:sp>
      <p:sp>
        <p:nvSpPr>
          <p:cNvPr id="101" name="CasellaDiTesto 100"/>
          <p:cNvSpPr txBox="1"/>
          <p:nvPr/>
        </p:nvSpPr>
        <p:spPr>
          <a:xfrm>
            <a:off x="6501239" y="533281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LM82</a:t>
            </a:r>
            <a:endParaRPr lang="it-IT" dirty="0"/>
          </a:p>
        </p:txBody>
      </p:sp>
      <p:sp>
        <p:nvSpPr>
          <p:cNvPr id="102" name="CasellaDiTesto 101"/>
          <p:cNvSpPr txBox="1"/>
          <p:nvPr/>
        </p:nvSpPr>
        <p:spPr>
          <a:xfrm>
            <a:off x="7586770" y="5309976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LM49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0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1" grpId="0" animBg="1"/>
      <p:bldP spid="5" grpId="0"/>
      <p:bldP spid="15" grpId="0"/>
      <p:bldP spid="16" grpId="0"/>
      <p:bldP spid="17" grpId="0"/>
      <p:bldP spid="23" grpId="0" animBg="1"/>
      <p:bldP spid="24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93" grpId="0" animBg="1"/>
      <p:bldP spid="94" grpId="0"/>
      <p:bldP spid="95" grpId="0" animBg="1"/>
      <p:bldP spid="96" grpId="0" animBg="1"/>
      <p:bldP spid="97" grpId="0" animBg="1"/>
      <p:bldP spid="98" grpId="0" animBg="1"/>
      <p:bldP spid="99" grpId="0"/>
      <p:bldP spid="100" grpId="0"/>
      <p:bldP spid="101" grpId="0"/>
      <p:bldP spid="1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Dalle conoscenze alle competenze….</a:t>
            </a:r>
          </a:p>
          <a:p>
            <a:r>
              <a:rPr lang="it-IT" dirty="0" smtClean="0"/>
              <a:t>Laboratori disciplinari</a:t>
            </a:r>
          </a:p>
          <a:p>
            <a:pPr lvl="1"/>
            <a:r>
              <a:rPr lang="it-IT" dirty="0" smtClean="0"/>
              <a:t>Analisi dati</a:t>
            </a:r>
          </a:p>
          <a:p>
            <a:pPr lvl="1"/>
            <a:r>
              <a:rPr lang="it-IT" dirty="0" smtClean="0"/>
              <a:t>Economia sperimentale</a:t>
            </a:r>
          </a:p>
          <a:p>
            <a:pPr lvl="1"/>
            <a:r>
              <a:rPr lang="it-IT" dirty="0" smtClean="0"/>
              <a:t>Economia computazionale</a:t>
            </a:r>
          </a:p>
          <a:p>
            <a:pPr lvl="1"/>
            <a:r>
              <a:rPr lang="it-IT" dirty="0" smtClean="0"/>
              <a:t>Metodi quantitativi per le scelte finanziarie </a:t>
            </a:r>
          </a:p>
          <a:p>
            <a:pPr lvl="1"/>
            <a:r>
              <a:rPr lang="it-IT" dirty="0" smtClean="0"/>
              <a:t>Workshop in </a:t>
            </a:r>
            <a:r>
              <a:rPr lang="it-IT" dirty="0" err="1" smtClean="0"/>
              <a:t>probability</a:t>
            </a:r>
            <a:r>
              <a:rPr lang="it-IT" dirty="0" smtClean="0"/>
              <a:t> for </a:t>
            </a:r>
            <a:r>
              <a:rPr lang="it-IT" dirty="0" err="1" smtClean="0"/>
              <a:t>economics</a:t>
            </a:r>
            <a:r>
              <a:rPr lang="it-IT" dirty="0" smtClean="0"/>
              <a:t> and </a:t>
            </a:r>
            <a:r>
              <a:rPr lang="it-IT" dirty="0" err="1" smtClean="0"/>
              <a:t>finance</a:t>
            </a:r>
            <a:endParaRPr lang="it-IT" dirty="0" smtClean="0"/>
          </a:p>
          <a:p>
            <a:r>
              <a:rPr lang="it-IT" dirty="0" smtClean="0"/>
              <a:t>Laboratori linguistici (CLA)</a:t>
            </a:r>
          </a:p>
          <a:p>
            <a:r>
              <a:rPr lang="it-IT" dirty="0" smtClean="0"/>
              <a:t>Laboratorio di competenze trasversali</a:t>
            </a:r>
          </a:p>
          <a:p>
            <a:pPr lvl="1"/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Laboratori</a:t>
            </a:r>
            <a:endParaRPr lang="it-IT" dirty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5A8288-2E51-4B19-B634-EBD6A8E83AF3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it-IT" sz="1000" smtClean="0"/>
          </a:p>
        </p:txBody>
      </p:sp>
      <p:sp>
        <p:nvSpPr>
          <p:cNvPr id="19460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9461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1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Sito web </a:t>
            </a:r>
            <a:r>
              <a:rPr lang="it-IT" dirty="0" err="1" smtClean="0"/>
              <a:t>CdS</a:t>
            </a:r>
            <a:r>
              <a:rPr lang="it-IT" dirty="0" smtClean="0"/>
              <a:t>: www.ec.unifi.it</a:t>
            </a:r>
            <a:endParaRPr lang="it-IT" dirty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4893B0-E060-4E98-AB59-B2211DAC4505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it-IT" altLang="it-IT" sz="1000" smtClean="0"/>
          </a:p>
        </p:txBody>
      </p:sp>
      <p:sp>
        <p:nvSpPr>
          <p:cNvPr id="21509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21510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3" y="1052736"/>
            <a:ext cx="8035553" cy="4499753"/>
          </a:xfrm>
        </p:spPr>
      </p:pic>
    </p:spTree>
    <p:extLst>
      <p:ext uri="{BB962C8B-B14F-4D97-AF65-F5344CB8AC3E}">
        <p14:creationId xmlns:p14="http://schemas.microsoft.com/office/powerpoint/2010/main" val="26461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Arial" pitchFamily="34" charset="0"/>
              </a:rPr>
              <a:t>Per diventare economisti…</a:t>
            </a: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dirty="0">
              <a:latin typeface="Arial" pitchFamily="34" charset="0"/>
            </a:endParaRP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dirty="0" smtClean="0">
              <a:latin typeface="Arial" pitchFamily="34" charset="0"/>
            </a:endParaRP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dirty="0">
              <a:latin typeface="Arial" pitchFamily="34" charset="0"/>
            </a:endParaRP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dirty="0" smtClean="0">
              <a:latin typeface="Arial" pitchFamily="34" charset="0"/>
            </a:endParaRP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dirty="0">
              <a:latin typeface="Arial" pitchFamily="34" charset="0"/>
            </a:endParaRP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dirty="0" smtClean="0">
              <a:latin typeface="Arial" pitchFamily="34" charset="0"/>
            </a:endParaRP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dirty="0">
              <a:latin typeface="Arial" pitchFamily="34" charset="0"/>
            </a:endParaRP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Arial" pitchFamily="34" charset="0"/>
              </a:rPr>
              <a:t>Per diventare commercialisti…. </a:t>
            </a: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Arial" pitchFamily="34" charset="0"/>
              </a:rPr>
              <a:t>…. ma anche molto altro…</a:t>
            </a: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dirty="0">
              <a:latin typeface="Arial" pitchFamily="34" charset="0"/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Perché studiare Economia e commercio?</a:t>
            </a:r>
            <a:endParaRPr lang="it-IT" dirty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B34156-FA6C-41B0-B586-247E6E56583B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it-IT" sz="1000" smtClean="0"/>
          </a:p>
        </p:txBody>
      </p:sp>
      <p:sp>
        <p:nvSpPr>
          <p:cNvPr id="15365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5366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9143"/>
            <a:ext cx="2850942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dirty="0" smtClean="0"/>
              <a:t>Potenziamento delle competenze</a:t>
            </a:r>
            <a:endParaRPr lang="it-IT" sz="3600" dirty="0"/>
          </a:p>
        </p:txBody>
      </p:sp>
      <p:pic>
        <p:nvPicPr>
          <p:cNvPr id="77826" name="Picture 2" descr="Risultati immagini per immagini allenamento palest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852738"/>
            <a:ext cx="4057650" cy="2528887"/>
          </a:xfrm>
        </p:spPr>
      </p:pic>
      <p:pic>
        <p:nvPicPr>
          <p:cNvPr id="77828" name="Picture 4" descr="Risultati immagini per immagini trekking in montag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852738"/>
            <a:ext cx="3886200" cy="2528887"/>
          </a:xfrm>
        </p:spPr>
      </p:pic>
      <p:pic>
        <p:nvPicPr>
          <p:cNvPr id="12293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dirty="0" smtClean="0"/>
              <a:t>Orientarsi verso il mondo e il lavoro</a:t>
            </a:r>
            <a:endParaRPr lang="it-IT" sz="3600" dirty="0"/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2B5C22-56A6-4FD6-B685-E72A3D5B3532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t-IT" altLang="it-IT" sz="1000" smtClean="0"/>
          </a:p>
        </p:txBody>
      </p:sp>
      <p:sp>
        <p:nvSpPr>
          <p:cNvPr id="13316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3317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egnaposto contenuto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836863"/>
            <a:ext cx="3886200" cy="2328862"/>
          </a:xfrm>
        </p:spPr>
      </p:pic>
      <p:pic>
        <p:nvPicPr>
          <p:cNvPr id="13" name="Segnaposto contenuto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2970213"/>
            <a:ext cx="3886200" cy="20621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Quale </a:t>
            </a:r>
            <a:r>
              <a:rPr lang="it-IT" dirty="0" err="1" smtClean="0"/>
              <a:t>CdS</a:t>
            </a:r>
            <a:r>
              <a:rPr lang="it-IT" dirty="0" smtClean="0"/>
              <a:t>? Dipende…</a:t>
            </a:r>
            <a:endParaRPr lang="it-IT" dirty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B34156-FA6C-41B0-B586-247E6E56583B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it-IT" altLang="it-IT" sz="1000" smtClean="0"/>
          </a:p>
        </p:txBody>
      </p:sp>
      <p:sp>
        <p:nvSpPr>
          <p:cNvPr id="15365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5366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3302001"/>
            <a:ext cx="2200275" cy="2076450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5708"/>
            <a:ext cx="2619375" cy="17430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94" y="2171700"/>
            <a:ext cx="2619375" cy="17430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71862" y="1738127"/>
            <a:ext cx="231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oper Black" panose="0208090404030B020404" pitchFamily="18" charset="0"/>
              </a:rPr>
              <a:t>… dagli impegni </a:t>
            </a:r>
          </a:p>
          <a:p>
            <a:r>
              <a:rPr lang="it-IT" dirty="0" smtClean="0">
                <a:latin typeface="Cooper Black" panose="0208090404030B020404" pitchFamily="18" charset="0"/>
              </a:rPr>
              <a:t>che ci attendono…</a:t>
            </a:r>
            <a:endParaRPr lang="it-IT" dirty="0">
              <a:latin typeface="Cooper Black" panose="0208090404030B0204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9270" y="4352028"/>
            <a:ext cx="195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oper Black" panose="0208090404030B020404" pitchFamily="18" charset="0"/>
              </a:rPr>
              <a:t>… dal proprio</a:t>
            </a:r>
          </a:p>
          <a:p>
            <a:r>
              <a:rPr lang="it-IT" dirty="0" smtClean="0">
                <a:latin typeface="Cooper Black" panose="0208090404030B020404" pitchFamily="18" charset="0"/>
              </a:rPr>
              <a:t> metabolismo…</a:t>
            </a:r>
            <a:endParaRPr lang="it-IT" dirty="0">
              <a:latin typeface="Cooper Black" panose="0208090404030B0204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27567" y="4390651"/>
            <a:ext cx="231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oper Black" panose="0208090404030B020404" pitchFamily="18" charset="0"/>
              </a:rPr>
              <a:t>… e soprattutto… </a:t>
            </a:r>
          </a:p>
          <a:p>
            <a:r>
              <a:rPr lang="it-IT" dirty="0">
                <a:latin typeface="Cooper Black" panose="0208090404030B020404" pitchFamily="18" charset="0"/>
              </a:rPr>
              <a:t>d</a:t>
            </a:r>
            <a:r>
              <a:rPr lang="it-IT" dirty="0" smtClean="0">
                <a:latin typeface="Cooper Black" panose="0208090404030B020404" pitchFamily="18" charset="0"/>
              </a:rPr>
              <a:t>ai propri gusti!</a:t>
            </a:r>
            <a:endParaRPr lang="it-IT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036094"/>
          </a:xfrm>
        </p:spPr>
        <p:txBody>
          <a:bodyPr/>
          <a:lstStyle/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latin typeface="Arial" pitchFamily="34" charset="0"/>
              </a:rPr>
              <a:t>Flessibilità </a:t>
            </a:r>
            <a:r>
              <a:rPr lang="it-IT" sz="2000" b="1" dirty="0" smtClean="0">
                <a:latin typeface="Arial" pitchFamily="34" charset="0"/>
              </a:rPr>
              <a:t>percorsi</a:t>
            </a: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latin typeface="Arial" pitchFamily="34" charset="0"/>
              </a:rPr>
              <a:t>Curriculum in lingua </a:t>
            </a:r>
            <a:r>
              <a:rPr lang="it-IT" sz="2000" b="1" dirty="0" smtClean="0">
                <a:latin typeface="Arial" pitchFamily="34" charset="0"/>
              </a:rPr>
              <a:t>inglese (da 33 a 51 </a:t>
            </a:r>
            <a:r>
              <a:rPr lang="it-IT" sz="2000" b="1" dirty="0" err="1" smtClean="0">
                <a:latin typeface="Arial" pitchFamily="34" charset="0"/>
              </a:rPr>
              <a:t>cfu</a:t>
            </a:r>
            <a:r>
              <a:rPr lang="it-IT" sz="2000" b="1" dirty="0" smtClean="0">
                <a:latin typeface="Arial" pitchFamily="34" charset="0"/>
              </a:rPr>
              <a:t>)</a:t>
            </a: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Arial" pitchFamily="34" charset="0"/>
              </a:rPr>
              <a:t>Varietà possibili </a:t>
            </a:r>
            <a:r>
              <a:rPr lang="it-IT" sz="2000" b="1" dirty="0">
                <a:latin typeface="Arial" pitchFamily="34" charset="0"/>
              </a:rPr>
              <a:t>scelte </a:t>
            </a:r>
            <a:r>
              <a:rPr lang="it-IT" sz="2000" b="1" dirty="0" smtClean="0">
                <a:latin typeface="Arial" pitchFamily="34" charset="0"/>
              </a:rPr>
              <a:t>successive</a:t>
            </a: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latin typeface="Arial" pitchFamily="34" charset="0"/>
              </a:rPr>
              <a:t>Laboratori</a:t>
            </a:r>
          </a:p>
          <a:p>
            <a:pPr marL="598488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it-IT" sz="2000" b="1" dirty="0">
              <a:latin typeface="Arial" pitchFamily="34" charset="0"/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Aspetti distintivi di EC</a:t>
            </a:r>
            <a:endParaRPr lang="it-IT" dirty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B34156-FA6C-41B0-B586-247E6E56583B}" type="slidenum">
              <a:rPr lang="it-IT" altLang="it-IT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it-IT" sz="1000" smtClean="0"/>
          </a:p>
        </p:txBody>
      </p:sp>
      <p:sp>
        <p:nvSpPr>
          <p:cNvPr id="15365" name="Segnaposto numero diapositiva 5"/>
          <p:cNvSpPr txBox="1">
            <a:spLocks noGrp="1"/>
          </p:cNvSpPr>
          <p:nvPr/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/>
          </a:p>
        </p:txBody>
      </p:sp>
      <p:pic>
        <p:nvPicPr>
          <p:cNvPr id="15366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3601C3B7-1D06-B04A-A1CB-F277D245F694}"/>
              </a:ext>
            </a:extLst>
          </p:cNvPr>
          <p:cNvSpPr/>
          <p:nvPr/>
        </p:nvSpPr>
        <p:spPr>
          <a:xfrm>
            <a:off x="2128838" y="2781300"/>
            <a:ext cx="747712" cy="2733675"/>
          </a:xfrm>
          <a:prstGeom prst="rect">
            <a:avLst/>
          </a:prstGeom>
          <a:solidFill>
            <a:srgbClr val="388AB8"/>
          </a:solidFill>
          <a:ln>
            <a:solidFill>
              <a:srgbClr val="38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E0E31C9-38C5-614D-BD7F-347F60DE9082}"/>
              </a:ext>
            </a:extLst>
          </p:cNvPr>
          <p:cNvSpPr/>
          <p:nvPr/>
        </p:nvSpPr>
        <p:spPr>
          <a:xfrm>
            <a:off x="4779963" y="2811463"/>
            <a:ext cx="601662" cy="2735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AFFA69F-6A47-DD4C-8900-B94AC43B4145}"/>
              </a:ext>
            </a:extLst>
          </p:cNvPr>
          <p:cNvSpPr/>
          <p:nvPr/>
        </p:nvSpPr>
        <p:spPr>
          <a:xfrm>
            <a:off x="6783388" y="2808288"/>
            <a:ext cx="604837" cy="2735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2AAD179-C00F-E740-981D-122DE0577780}"/>
              </a:ext>
            </a:extLst>
          </p:cNvPr>
          <p:cNvSpPr/>
          <p:nvPr/>
        </p:nvSpPr>
        <p:spPr>
          <a:xfrm>
            <a:off x="5462588" y="2811463"/>
            <a:ext cx="569912" cy="2735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D39FB38-6477-504F-805A-C51108DDF886}"/>
              </a:ext>
            </a:extLst>
          </p:cNvPr>
          <p:cNvSpPr/>
          <p:nvPr/>
        </p:nvSpPr>
        <p:spPr>
          <a:xfrm>
            <a:off x="3503613" y="2781300"/>
            <a:ext cx="747712" cy="2733675"/>
          </a:xfrm>
          <a:prstGeom prst="rect">
            <a:avLst/>
          </a:prstGeom>
          <a:solidFill>
            <a:srgbClr val="388AB8"/>
          </a:solidFill>
          <a:ln>
            <a:solidFill>
              <a:srgbClr val="38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6D2610F-E696-904C-8149-D8729AA8339E}"/>
              </a:ext>
            </a:extLst>
          </p:cNvPr>
          <p:cNvSpPr/>
          <p:nvPr/>
        </p:nvSpPr>
        <p:spPr>
          <a:xfrm>
            <a:off x="4799013" y="1882775"/>
            <a:ext cx="2595562" cy="8461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9A578E7-D122-4842-9894-625415A8D31F}"/>
              </a:ext>
            </a:extLst>
          </p:cNvPr>
          <p:cNvSpPr/>
          <p:nvPr/>
        </p:nvSpPr>
        <p:spPr>
          <a:xfrm>
            <a:off x="2090738" y="1882775"/>
            <a:ext cx="2363787" cy="8461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B01C96B-B469-0142-BFA0-763E772B7561}"/>
              </a:ext>
            </a:extLst>
          </p:cNvPr>
          <p:cNvSpPr/>
          <p:nvPr/>
        </p:nvSpPr>
        <p:spPr>
          <a:xfrm>
            <a:off x="384401" y="3760789"/>
            <a:ext cx="1295400" cy="5365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431AE3C-CCCD-8C4E-8382-CEC8B7A54609}"/>
              </a:ext>
            </a:extLst>
          </p:cNvPr>
          <p:cNvSpPr/>
          <p:nvPr/>
        </p:nvSpPr>
        <p:spPr>
          <a:xfrm>
            <a:off x="411163" y="1990725"/>
            <a:ext cx="1296987" cy="5365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24B0D91D-6F87-004A-B2F4-6447AFA0E794}"/>
              </a:ext>
            </a:extLst>
          </p:cNvPr>
          <p:cNvSpPr/>
          <p:nvPr/>
        </p:nvSpPr>
        <p:spPr>
          <a:xfrm>
            <a:off x="2709863" y="625475"/>
            <a:ext cx="403225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9E9684-B63E-1F4D-828C-377CC203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908050"/>
            <a:ext cx="358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>
                <a:solidFill>
                  <a:srgbClr val="000000"/>
                </a:solidFill>
              </a:rPr>
              <a:t>Scuola Economia e Management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3E3B9B-4146-9343-9E30-F057D301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2074863"/>
            <a:ext cx="227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>
                <a:solidFill>
                  <a:srgbClr val="000000"/>
                </a:solidFill>
              </a:rPr>
              <a:t>Economia Aziendale</a:t>
            </a:r>
          </a:p>
          <a:p>
            <a:r>
              <a:rPr lang="it-IT" altLang="it-IT">
                <a:solidFill>
                  <a:srgbClr val="000000"/>
                </a:solidFill>
              </a:rPr>
              <a:t>            (EA)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778544-A2F8-AF4D-BA3C-08EEA83B7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2062163"/>
            <a:ext cx="259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>
                <a:solidFill>
                  <a:srgbClr val="000000"/>
                </a:solidFill>
              </a:rPr>
              <a:t>Economia e commercio</a:t>
            </a:r>
          </a:p>
          <a:p>
            <a:r>
              <a:rPr lang="it-IT" altLang="it-IT">
                <a:solidFill>
                  <a:srgbClr val="000000"/>
                </a:solidFill>
              </a:rPr>
              <a:t>               (EC)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DB81ED-32F5-1D41-BE73-B6B5A683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2074863"/>
            <a:ext cx="1122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>
                <a:solidFill>
                  <a:srgbClr val="000000"/>
                </a:solidFill>
              </a:rPr>
              <a:t>Statistica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97AF41-74F7-5844-AEDD-CD62BF5F5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76" y="3844924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>
                <a:solidFill>
                  <a:srgbClr val="000000"/>
                </a:solidFill>
              </a:rPr>
              <a:t>SECI</a:t>
            </a:r>
          </a:p>
        </p:txBody>
      </p:sp>
      <p:pic>
        <p:nvPicPr>
          <p:cNvPr id="10257" name="Picture 4" descr="logo">
            <a:extLst>
              <a:ext uri="{FF2B5EF4-FFF2-40B4-BE49-F238E27FC236}">
                <a16:creationId xmlns:a16="http://schemas.microsoft.com/office/drawing/2014/main" id="{9BFC8AB2-7CA6-974A-BAC5-B36187F3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44EF0E-93B3-0C4C-8B36-BB1DDF69EC1B}"/>
              </a:ext>
            </a:extLst>
          </p:cNvPr>
          <p:cNvSpPr txBox="1"/>
          <p:nvPr/>
        </p:nvSpPr>
        <p:spPr>
          <a:xfrm>
            <a:off x="2243364" y="3212976"/>
            <a:ext cx="461665" cy="194421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C30E184-67D8-C54A-894A-6DA7EDD144F9}"/>
              </a:ext>
            </a:extLst>
          </p:cNvPr>
          <p:cNvSpPr txBox="1"/>
          <p:nvPr/>
        </p:nvSpPr>
        <p:spPr>
          <a:xfrm>
            <a:off x="3419872" y="2837845"/>
            <a:ext cx="830997" cy="248882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MIQ</a:t>
            </a:r>
          </a:p>
          <a:p>
            <a:pPr>
              <a:defRPr/>
            </a:pPr>
            <a:r>
              <a:rPr lang="it-IT" sz="1200" b="1" dirty="0">
                <a:solidFill>
                  <a:schemeClr val="bg1"/>
                </a:solidFill>
              </a:rPr>
              <a:t>Marketing Internazionalizzazione</a:t>
            </a:r>
          </a:p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</a:rPr>
              <a:t> e Qualità (Prato)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958320A-63B7-5246-AA7F-EBA24F4F961C}"/>
              </a:ext>
            </a:extLst>
          </p:cNvPr>
          <p:cNvSpPr txBox="1"/>
          <p:nvPr/>
        </p:nvSpPr>
        <p:spPr>
          <a:xfrm>
            <a:off x="4862537" y="2920400"/>
            <a:ext cx="430887" cy="252437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bg1"/>
                </a:solidFill>
              </a:rPr>
              <a:t>Economia e Diritto (ED)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82506C5-975D-8944-89D3-513E65D703B2}"/>
              </a:ext>
            </a:extLst>
          </p:cNvPr>
          <p:cNvSpPr txBox="1"/>
          <p:nvPr/>
        </p:nvSpPr>
        <p:spPr>
          <a:xfrm>
            <a:off x="5372089" y="2963612"/>
            <a:ext cx="677108" cy="255801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bg1"/>
                </a:solidFill>
              </a:rPr>
              <a:t>Economia Ambiente e </a:t>
            </a:r>
            <a:r>
              <a:rPr lang="it-IT" sz="1600" b="1" dirty="0" smtClean="0">
                <a:solidFill>
                  <a:schemeClr val="bg1"/>
                </a:solidFill>
              </a:rPr>
              <a:t>Territorio </a:t>
            </a:r>
            <a:r>
              <a:rPr lang="it-IT" sz="1600" b="1" dirty="0">
                <a:solidFill>
                  <a:schemeClr val="bg1"/>
                </a:solidFill>
              </a:rPr>
              <a:t>(EAT)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398E810-7112-C242-A848-44F4719917E6}"/>
              </a:ext>
            </a:extLst>
          </p:cNvPr>
          <p:cNvSpPr txBox="1"/>
          <p:nvPr/>
        </p:nvSpPr>
        <p:spPr>
          <a:xfrm>
            <a:off x="6840927" y="3555346"/>
            <a:ext cx="430887" cy="118558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it-IT" sz="1600" b="1" dirty="0" err="1">
                <a:solidFill>
                  <a:schemeClr val="bg1"/>
                </a:solidFill>
              </a:rPr>
              <a:t>Economics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8E6C690-C6B8-8343-88AD-19170D4F1EA2}"/>
              </a:ext>
            </a:extLst>
          </p:cNvPr>
          <p:cNvSpPr/>
          <p:nvPr/>
        </p:nvSpPr>
        <p:spPr>
          <a:xfrm>
            <a:off x="6113463" y="2811463"/>
            <a:ext cx="604837" cy="2735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DF4D74B-8B6F-034A-9483-3A7A2E0B8259}"/>
              </a:ext>
            </a:extLst>
          </p:cNvPr>
          <p:cNvSpPr txBox="1"/>
          <p:nvPr/>
        </p:nvSpPr>
        <p:spPr>
          <a:xfrm>
            <a:off x="6025846" y="2745582"/>
            <a:ext cx="677108" cy="283527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bg1"/>
                </a:solidFill>
              </a:rPr>
              <a:t>Economia Politica e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Mercati Finanziari </a:t>
            </a:r>
            <a:r>
              <a:rPr lang="it-IT" sz="1600" b="1" dirty="0">
                <a:solidFill>
                  <a:schemeClr val="bg1"/>
                </a:solidFill>
              </a:rPr>
              <a:t>(EPMF)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B01C96B-B469-0142-BFA0-763E772B7561}"/>
              </a:ext>
            </a:extLst>
          </p:cNvPr>
          <p:cNvSpPr/>
          <p:nvPr/>
        </p:nvSpPr>
        <p:spPr>
          <a:xfrm>
            <a:off x="339689" y="2875757"/>
            <a:ext cx="1295400" cy="5365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797AF41-74F7-5844-AEDD-CD62BF5F5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24" y="2940102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 err="1" smtClean="0">
                <a:solidFill>
                  <a:srgbClr val="000000"/>
                </a:solidFill>
              </a:rPr>
              <a:t>SusBus</a:t>
            </a:r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18" grpId="0" animBg="1"/>
      <p:bldP spid="11" grpId="0" animBg="1"/>
      <p:bldP spid="10" grpId="0" animBg="1"/>
      <p:bldP spid="9" grpId="0" animBg="1"/>
      <p:bldP spid="8" grpId="0" animBg="1"/>
      <p:bldP spid="3" grpId="0" animBg="1"/>
      <p:bldP spid="2" grpId="0"/>
      <p:bldP spid="4" grpId="0"/>
      <p:bldP spid="5" grpId="0"/>
      <p:bldP spid="6" grpId="0"/>
      <p:bldP spid="7" grpId="0"/>
      <p:bldP spid="23" grpId="0" animBg="1"/>
      <p:bldP spid="25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323403"/>
              </p:ext>
            </p:extLst>
          </p:nvPr>
        </p:nvGraphicFramePr>
        <p:xfrm>
          <a:off x="179512" y="1807922"/>
          <a:ext cx="35283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 smtClean="0"/>
              <a:t>CFU aree disciplinari (minimi)</a:t>
            </a:r>
            <a:endParaRPr lang="it-IT" dirty="0"/>
          </a:p>
        </p:txBody>
      </p:sp>
      <p:pic>
        <p:nvPicPr>
          <p:cNvPr id="16391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128072" y="2132856"/>
            <a:ext cx="101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Tot=123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Segnaposto contenu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928913"/>
              </p:ext>
            </p:extLst>
          </p:nvPr>
        </p:nvGraphicFramePr>
        <p:xfrm>
          <a:off x="4572000" y="1307195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7714781" y="1417638"/>
            <a:ext cx="101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Tot=153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43864" y="1503833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EC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375445" y="1103723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17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Flessibilità dei percorsi</a:t>
            </a:r>
            <a:endParaRPr lang="it-IT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47346702"/>
              </p:ext>
            </p:extLst>
          </p:nvPr>
        </p:nvGraphicFramePr>
        <p:xfrm>
          <a:off x="2123728" y="1207013"/>
          <a:ext cx="2144713" cy="217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91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5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Segnaposto contenu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663983"/>
              </p:ext>
            </p:extLst>
          </p:nvPr>
        </p:nvGraphicFramePr>
        <p:xfrm>
          <a:off x="4862501" y="1207137"/>
          <a:ext cx="2144936" cy="217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egnaposto contenu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436163"/>
              </p:ext>
            </p:extLst>
          </p:nvPr>
        </p:nvGraphicFramePr>
        <p:xfrm>
          <a:off x="3364403" y="3278964"/>
          <a:ext cx="2144936" cy="217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Segnaposto contenu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636053"/>
              </p:ext>
            </p:extLst>
          </p:nvPr>
        </p:nvGraphicFramePr>
        <p:xfrm>
          <a:off x="444365" y="3261235"/>
          <a:ext cx="2144936" cy="217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Segnaposto contenu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574412"/>
              </p:ext>
            </p:extLst>
          </p:nvPr>
        </p:nvGraphicFramePr>
        <p:xfrm>
          <a:off x="6372200" y="3261235"/>
          <a:ext cx="2144936" cy="217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593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r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er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er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5519</TotalTime>
  <Words>517</Words>
  <Application>Microsoft Office PowerPoint</Application>
  <PresentationFormat>Presentazione su schermo (4:3)</PresentationFormat>
  <Paragraphs>220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Cooper Black</vt:lpstr>
      <vt:lpstr>Lucida Sans Unicode</vt:lpstr>
      <vt:lpstr>Verdana</vt:lpstr>
      <vt:lpstr>Wingdings</vt:lpstr>
      <vt:lpstr>Wingdings 2</vt:lpstr>
      <vt:lpstr>Wingdings 3</vt:lpstr>
      <vt:lpstr>Viale</vt:lpstr>
      <vt:lpstr>Presentazione standard di PowerPoint</vt:lpstr>
      <vt:lpstr>Perché studiare Economia e commercio?</vt:lpstr>
      <vt:lpstr>Potenziamento delle competenze</vt:lpstr>
      <vt:lpstr>Orientarsi verso il mondo e il lavoro</vt:lpstr>
      <vt:lpstr>Quale CdS? Dipende…</vt:lpstr>
      <vt:lpstr>Aspetti distintivi di EC</vt:lpstr>
      <vt:lpstr>Presentazione standard di PowerPoint</vt:lpstr>
      <vt:lpstr>CFU aree disciplinari (minimi)</vt:lpstr>
      <vt:lpstr>Flessibilità dei percorsi</vt:lpstr>
      <vt:lpstr>Tronco comune EC-EA</vt:lpstr>
      <vt:lpstr>Tronco comune EC</vt:lpstr>
      <vt:lpstr>Insegnamenti dei percorsi</vt:lpstr>
      <vt:lpstr>Insegnamenti dei percorsi</vt:lpstr>
      <vt:lpstr>Varietà degli sbocchi</vt:lpstr>
      <vt:lpstr>Presentazione standard di PowerPoint</vt:lpstr>
      <vt:lpstr>Laboratori</vt:lpstr>
      <vt:lpstr>Sito web CdS: www.ec.unifi.it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Leonardo</dc:creator>
  <cp:lastModifiedBy>Windows User</cp:lastModifiedBy>
  <cp:revision>208</cp:revision>
  <cp:lastPrinted>2021-02-23T16:14:54Z</cp:lastPrinted>
  <dcterms:created xsi:type="dcterms:W3CDTF">2011-06-05T11:02:16Z</dcterms:created>
  <dcterms:modified xsi:type="dcterms:W3CDTF">2023-05-02T12:10:12Z</dcterms:modified>
</cp:coreProperties>
</file>