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19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6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39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6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13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28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9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15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23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74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FE98-1F67-4436-8E8B-EF3C3791D1BC}" type="datetimeFigureOut">
              <a:rPr lang="it-IT" smtClean="0"/>
              <a:t>07/11/2020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59681-267D-44C0-907B-34912B6BF3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81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Appelli esami </a:t>
            </a:r>
            <a:br>
              <a:rPr lang="it-IT" dirty="0" smtClean="0"/>
            </a:br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2020-21</a:t>
            </a:r>
            <a:br>
              <a:rPr lang="it-IT" dirty="0" smtClean="0"/>
            </a:br>
            <a:r>
              <a:rPr lang="it-IT" dirty="0" smtClean="0"/>
              <a:t>Sessione invernale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Insegnamenti suddivisi per anno, </a:t>
            </a:r>
            <a:r>
              <a:rPr lang="it-IT" dirty="0" smtClean="0"/>
              <a:t>percorso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0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309" y="365126"/>
            <a:ext cx="8229600" cy="47625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3100" dirty="0" smtClean="0">
                <a:latin typeface="Arial" pitchFamily="34" charset="0"/>
              </a:rPr>
              <a:t>Insegnamenti </a:t>
            </a:r>
            <a:r>
              <a:rPr lang="it-IT" sz="3100" dirty="0" smtClean="0">
                <a:latin typeface="Arial" pitchFamily="34" charset="0"/>
              </a:rPr>
              <a:t>1° anno </a:t>
            </a:r>
            <a:endParaRPr lang="it-IT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698"/>
              </p:ext>
            </p:extLst>
          </p:nvPr>
        </p:nvGraphicFramePr>
        <p:xfrm>
          <a:off x="192508" y="996162"/>
          <a:ext cx="8758986" cy="406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133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Insegnamenti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Dic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Istituzioni di diritto pubblico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14-18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21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Economia aziendale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10/11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8/11/12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4/5/8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Matematica</a:t>
                      </a:r>
                      <a:r>
                        <a:rPr lang="it-IT" sz="1800" baseline="0" dirty="0" smtClean="0"/>
                        <a:t> per la </a:t>
                      </a:r>
                      <a:r>
                        <a:rPr lang="it-IT" sz="1800" baseline="0" dirty="0" err="1" smtClean="0"/>
                        <a:t>app</a:t>
                      </a:r>
                      <a:r>
                        <a:rPr lang="it-IT" sz="1800" baseline="0" dirty="0" smtClean="0"/>
                        <a:t>. </a:t>
                      </a:r>
                      <a:r>
                        <a:rPr lang="it-IT" sz="1800" baseline="0" dirty="0" err="1" smtClean="0"/>
                        <a:t>econ</a:t>
                      </a:r>
                      <a:r>
                        <a:rPr lang="it-IT" sz="1800" baseline="0" dirty="0" smtClean="0"/>
                        <a:t>. 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14/15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11/12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Statistica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Economia e </a:t>
                      </a:r>
                      <a:r>
                        <a:rPr lang="it-IT" sz="18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gest</a:t>
                      </a:r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delle imprese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18/19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233652522"/>
                  </a:ext>
                </a:extLst>
              </a:tr>
              <a:tr h="571336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Microeconomia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399210868"/>
                  </a:ext>
                </a:extLst>
              </a:tr>
            </a:tbl>
          </a:graphicData>
        </a:graphic>
      </p:graphicFrame>
      <p:sp>
        <p:nvSpPr>
          <p:cNvPr id="164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32" indent="-285744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2971" indent="-228594">
              <a:spcBef>
                <a:spcPts val="351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160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349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537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726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8914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103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4F75FF-0BE2-4360-8F7E-0C24B48BA239}" type="slidenum">
              <a:rPr lang="it-IT" altLang="it-IT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1000"/>
          </a:p>
        </p:txBody>
      </p:sp>
      <p:sp>
        <p:nvSpPr>
          <p:cNvPr id="16444" name="Segnaposto numero diapositiva 5"/>
          <p:cNvSpPr txBox="1">
            <a:spLocks noGrp="1"/>
          </p:cNvSpPr>
          <p:nvPr/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it-IT" altLang="it-IT" sz="1400"/>
          </a:p>
        </p:txBody>
      </p:sp>
      <p:pic>
        <p:nvPicPr>
          <p:cNvPr id="16445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49"/>
            <a:ext cx="9144002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56056" y="5219061"/>
            <a:ext cx="8811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studenti del 1° anno </a:t>
            </a:r>
            <a:r>
              <a:rPr lang="it-IT" dirty="0"/>
              <a:t>a dicembre </a:t>
            </a:r>
            <a:r>
              <a:rPr lang="it-IT" dirty="0" smtClean="0"/>
              <a:t>potranno sostenere solo la prova (parziale) di Istituzioni di diritto pubblico e a gennaio e febbraio solo esami del primo semestre (date in nero)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8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309" y="365126"/>
            <a:ext cx="8229600" cy="47625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2700" dirty="0" smtClean="0">
                <a:latin typeface="Arial" pitchFamily="34" charset="0"/>
              </a:rPr>
              <a:t>Insegnamenti </a:t>
            </a:r>
            <a:r>
              <a:rPr lang="it-IT" sz="2700" dirty="0" smtClean="0">
                <a:latin typeface="Arial" pitchFamily="34" charset="0"/>
              </a:rPr>
              <a:t>2° anno EC </a:t>
            </a:r>
            <a:r>
              <a:rPr lang="it-IT" sz="2700" dirty="0" smtClean="0">
                <a:latin typeface="Arial" pitchFamily="34" charset="0"/>
              </a:rPr>
              <a:t>e </a:t>
            </a:r>
            <a:r>
              <a:rPr lang="it-IT" sz="2700" dirty="0" err="1" smtClean="0">
                <a:latin typeface="Arial" pitchFamily="34" charset="0"/>
              </a:rPr>
              <a:t>Economics</a:t>
            </a:r>
            <a:endParaRPr lang="it-IT" sz="2700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782534"/>
              </p:ext>
            </p:extLst>
          </p:nvPr>
        </p:nvGraphicFramePr>
        <p:xfrm>
          <a:off x="192508" y="996162"/>
          <a:ext cx="8758986" cy="4639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549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Principali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dirty="0" smtClean="0"/>
                        <a:t>Insegnamenti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Dic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Istituzioni di diritto privato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17/18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21/22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18/19</a:t>
                      </a:r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Macroeconomia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Contabilità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7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Storia economica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21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Business </a:t>
                      </a:r>
                      <a:r>
                        <a:rPr lang="it-IT" sz="1800" dirty="0" err="1" smtClean="0"/>
                        <a:t>english</a:t>
                      </a:r>
                      <a:r>
                        <a:rPr lang="it-IT" sz="1800" dirty="0" smtClean="0"/>
                        <a:t>*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143181265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Scienza delle finanze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233652522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Economia internazionale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399210868"/>
                  </a:ext>
                </a:extLst>
              </a:tr>
              <a:tr h="51549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Matematica fin.</a:t>
                      </a:r>
                      <a:r>
                        <a:rPr lang="it-IT" sz="1800" baseline="0" dirty="0" smtClean="0"/>
                        <a:t> e </a:t>
                      </a:r>
                      <a:r>
                        <a:rPr lang="it-IT" sz="1800" baseline="0" dirty="0" err="1" smtClean="0"/>
                        <a:t>compl</a:t>
                      </a:r>
                      <a:r>
                        <a:rPr lang="it-IT" sz="1800" baseline="0" dirty="0" smtClean="0"/>
                        <a:t>.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778017238"/>
                  </a:ext>
                </a:extLst>
              </a:tr>
            </a:tbl>
          </a:graphicData>
        </a:graphic>
      </p:graphicFrame>
      <p:sp>
        <p:nvSpPr>
          <p:cNvPr id="164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32" indent="-285744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2971" indent="-228594">
              <a:spcBef>
                <a:spcPts val="351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160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349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537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726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8914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103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4F75FF-0BE2-4360-8F7E-0C24B48BA239}" type="slidenum">
              <a:rPr lang="it-IT" altLang="it-IT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000"/>
          </a:p>
        </p:txBody>
      </p:sp>
      <p:sp>
        <p:nvSpPr>
          <p:cNvPr id="16444" name="Segnaposto numero diapositiva 5"/>
          <p:cNvSpPr txBox="1">
            <a:spLocks noGrp="1"/>
          </p:cNvSpPr>
          <p:nvPr/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it-IT" altLang="it-IT" sz="1400"/>
          </a:p>
        </p:txBody>
      </p:sp>
      <p:pic>
        <p:nvPicPr>
          <p:cNvPr id="16445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49"/>
            <a:ext cx="9144002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8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309" y="365126"/>
            <a:ext cx="8229600" cy="47625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2700">
                <a:latin typeface="Arial" pitchFamily="34" charset="0"/>
              </a:rPr>
              <a:t>I</a:t>
            </a:r>
            <a:r>
              <a:rPr lang="it-IT" sz="2700" smtClean="0">
                <a:latin typeface="Arial" pitchFamily="34" charset="0"/>
              </a:rPr>
              <a:t>nsegnamenti </a:t>
            </a:r>
            <a:r>
              <a:rPr lang="it-IT" sz="2700" dirty="0" smtClean="0">
                <a:latin typeface="Arial" pitchFamily="34" charset="0"/>
              </a:rPr>
              <a:t>2° anno ET </a:t>
            </a:r>
            <a:endParaRPr lang="it-IT" sz="2700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176296"/>
              </p:ext>
            </p:extLst>
          </p:nvPr>
        </p:nvGraphicFramePr>
        <p:xfrm>
          <a:off x="192508" y="996162"/>
          <a:ext cx="8758986" cy="471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9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11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211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Principali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dirty="0" smtClean="0"/>
                        <a:t>Insegnamenti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Dic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r>
                        <a:rPr lang="it-IT" sz="1800" dirty="0" smtClean="0"/>
                        <a:t> III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Istituzioni di diritto privato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17/18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21/22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18/19</a:t>
                      </a:r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Macroeconomia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Laboratorio di </a:t>
                      </a:r>
                      <a:r>
                        <a:rPr lang="it-IT" sz="1800" dirty="0" err="1" smtClean="0"/>
                        <a:t>lin</a:t>
                      </a:r>
                      <a:r>
                        <a:rPr lang="it-IT" sz="1800" dirty="0" smtClean="0"/>
                        <a:t>.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baseline="0" dirty="0" err="1" smtClean="0">
                          <a:solidFill>
                            <a:srgbClr val="0070C0"/>
                          </a:solidFill>
                        </a:rPr>
                        <a:t>fr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err="1" smtClean="0"/>
                        <a:t>ing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smtClean="0">
                          <a:solidFill>
                            <a:srgbClr val="FF0000"/>
                          </a:solidFill>
                        </a:rPr>
                        <a:t>spa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err="1" smtClean="0">
                          <a:solidFill>
                            <a:srgbClr val="00B050"/>
                          </a:solidFill>
                        </a:rPr>
                        <a:t>ted</a:t>
                      </a:r>
                      <a:endParaRPr lang="it-IT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r>
                        <a:rPr lang="it-IT" sz="1200" dirty="0" smtClean="0"/>
                        <a:t>/14/</a:t>
                      </a:r>
                    </a:p>
                    <a:p>
                      <a:pPr algn="ct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it-IT" sz="1200" dirty="0" smtClean="0"/>
                        <a:t>/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it-IT" sz="1200" dirty="0">
                        <a:solidFill>
                          <a:srgbClr val="00B05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0070C0"/>
                          </a:solidFill>
                        </a:rPr>
                        <a:t>13</a:t>
                      </a:r>
                      <a:r>
                        <a:rPr lang="it-IT" sz="1800" dirty="0" smtClean="0"/>
                        <a:t>/</a:t>
                      </a:r>
                      <a:r>
                        <a:rPr lang="it-IT" sz="1800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rgbClr val="00B05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18/</a:t>
                      </a:r>
                      <a:r>
                        <a:rPr lang="it-IT" sz="18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rgbClr val="0070C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15/</a:t>
                      </a:r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it-IT" sz="1200" dirty="0">
                        <a:solidFill>
                          <a:srgbClr val="00B050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Storia economica e del turismo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Scienza delle finanze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233652522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Economia internazionale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399210868"/>
                  </a:ext>
                </a:extLst>
              </a:tr>
              <a:tr h="512119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Matematica finanziaria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778017238"/>
                  </a:ext>
                </a:extLst>
              </a:tr>
              <a:tr h="617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Geografia eco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baseline="0" dirty="0" err="1" smtClean="0"/>
                        <a:t>pol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baseline="0" dirty="0" err="1" smtClean="0"/>
                        <a:t>tur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994969327"/>
                  </a:ext>
                </a:extLst>
              </a:tr>
            </a:tbl>
          </a:graphicData>
        </a:graphic>
      </p:graphicFrame>
      <p:sp>
        <p:nvSpPr>
          <p:cNvPr id="164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32" indent="-285744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2971" indent="-228594">
              <a:spcBef>
                <a:spcPts val="351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160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349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537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726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8914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103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4F75FF-0BE2-4360-8F7E-0C24B48BA239}" type="slidenum">
              <a:rPr lang="it-IT" altLang="it-IT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it-IT" sz="1000"/>
          </a:p>
        </p:txBody>
      </p:sp>
      <p:sp>
        <p:nvSpPr>
          <p:cNvPr id="16444" name="Segnaposto numero diapositiva 5"/>
          <p:cNvSpPr txBox="1">
            <a:spLocks noGrp="1"/>
          </p:cNvSpPr>
          <p:nvPr/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it-IT" altLang="it-IT" sz="1400"/>
          </a:p>
        </p:txBody>
      </p:sp>
      <p:pic>
        <p:nvPicPr>
          <p:cNvPr id="16445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49"/>
            <a:ext cx="9144002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309" y="365126"/>
            <a:ext cx="8229600" cy="47625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2700" dirty="0" smtClean="0">
                <a:latin typeface="Arial" pitchFamily="34" charset="0"/>
              </a:rPr>
              <a:t>Insegnamenti </a:t>
            </a:r>
            <a:r>
              <a:rPr lang="it-IT" sz="2700" dirty="0">
                <a:latin typeface="Arial" pitchFamily="34" charset="0"/>
              </a:rPr>
              <a:t>3</a:t>
            </a:r>
            <a:r>
              <a:rPr lang="it-IT" sz="2700" dirty="0" smtClean="0">
                <a:latin typeface="Arial" pitchFamily="34" charset="0"/>
              </a:rPr>
              <a:t>° anno I </a:t>
            </a:r>
            <a:r>
              <a:rPr lang="it-IT" sz="2700" dirty="0" err="1" smtClean="0">
                <a:latin typeface="Arial" pitchFamily="34" charset="0"/>
              </a:rPr>
              <a:t>sem</a:t>
            </a:r>
            <a:r>
              <a:rPr lang="it-IT" sz="2700" dirty="0" smtClean="0">
                <a:latin typeface="Arial" pitchFamily="34" charset="0"/>
              </a:rPr>
              <a:t>  </a:t>
            </a:r>
            <a:endParaRPr lang="it-IT" sz="2700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522145"/>
              </p:ext>
            </p:extLst>
          </p:nvPr>
        </p:nvGraphicFramePr>
        <p:xfrm>
          <a:off x="1399547" y="855083"/>
          <a:ext cx="6289124" cy="4856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662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Insegnamenti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Dic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Introduzione all’econometria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Diritto commerciale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620526485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Bilancio</a:t>
                      </a:r>
                      <a:r>
                        <a:rPr lang="it-IT" sz="1800" baseline="0" dirty="0" smtClean="0"/>
                        <a:t> d’esercizio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11/21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Economia dell’impresa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Storia</a:t>
                      </a:r>
                      <a:r>
                        <a:rPr lang="it-IT" sz="1800" baseline="0" dirty="0" smtClean="0"/>
                        <a:t> del pensiero economico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Lab. economia computazionale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233652522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Lab. di economia sperimentale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399210868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Topics</a:t>
                      </a:r>
                      <a:r>
                        <a:rPr lang="it-IT" sz="1800" dirty="0" smtClean="0"/>
                        <a:t> in </a:t>
                      </a:r>
                      <a:r>
                        <a:rPr lang="it-IT" sz="1800" dirty="0" err="1" smtClean="0"/>
                        <a:t>economics</a:t>
                      </a:r>
                      <a:r>
                        <a:rPr lang="it-IT" sz="1800" dirty="0" smtClean="0"/>
                        <a:t> and </a:t>
                      </a:r>
                      <a:r>
                        <a:rPr lang="it-IT" sz="1800" dirty="0" err="1" smtClean="0"/>
                        <a:t>app</a:t>
                      </a:r>
                      <a:r>
                        <a:rPr lang="it-IT" sz="1800" dirty="0" smtClean="0"/>
                        <a:t>.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778017238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Agricoltura e turismo rurale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65476346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Statistica economica e del turismo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988605065"/>
                  </a:ext>
                </a:extLst>
              </a:tr>
              <a:tr h="36662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Gestione e marketing </a:t>
                      </a:r>
                      <a:r>
                        <a:rPr lang="it-IT" sz="1800" dirty="0" err="1" smtClean="0"/>
                        <a:t>imp</a:t>
                      </a:r>
                      <a:r>
                        <a:rPr lang="it-IT" sz="1800" dirty="0" smtClean="0"/>
                        <a:t>. </a:t>
                      </a:r>
                      <a:r>
                        <a:rPr lang="it-IT" sz="1800" dirty="0" err="1" smtClean="0"/>
                        <a:t>tur</a:t>
                      </a:r>
                      <a:r>
                        <a:rPr lang="it-IT" sz="1800" dirty="0" smtClean="0"/>
                        <a:t>.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4060662859"/>
                  </a:ext>
                </a:extLst>
              </a:tr>
              <a:tr h="391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Laboratorio di </a:t>
                      </a:r>
                      <a:r>
                        <a:rPr lang="it-IT" sz="1800" dirty="0" err="1" smtClean="0"/>
                        <a:t>lin</a:t>
                      </a:r>
                      <a:r>
                        <a:rPr lang="it-IT" sz="1800" dirty="0" smtClean="0"/>
                        <a:t>.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baseline="0" dirty="0" err="1" smtClean="0">
                          <a:solidFill>
                            <a:srgbClr val="0070C0"/>
                          </a:solidFill>
                        </a:rPr>
                        <a:t>fr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err="1" smtClean="0"/>
                        <a:t>ing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smtClean="0">
                          <a:solidFill>
                            <a:srgbClr val="FF0000"/>
                          </a:solidFill>
                        </a:rPr>
                        <a:t>spa</a:t>
                      </a:r>
                      <a:r>
                        <a:rPr lang="it-IT" sz="1800" baseline="0" dirty="0" smtClean="0"/>
                        <a:t>/</a:t>
                      </a:r>
                      <a:r>
                        <a:rPr lang="it-IT" sz="1800" baseline="0" dirty="0" err="1" smtClean="0">
                          <a:solidFill>
                            <a:srgbClr val="00B050"/>
                          </a:solidFill>
                        </a:rPr>
                        <a:t>ted</a:t>
                      </a:r>
                      <a:endParaRPr lang="it-IT" sz="18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rgbClr val="0070C0"/>
                          </a:solidFill>
                        </a:rPr>
                        <a:t>16</a:t>
                      </a:r>
                      <a:r>
                        <a:rPr lang="it-IT" sz="1200" dirty="0" smtClean="0"/>
                        <a:t>/14/</a:t>
                      </a:r>
                    </a:p>
                    <a:p>
                      <a:pPr algn="ct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it-IT" sz="1200" dirty="0" smtClean="0"/>
                        <a:t>/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rgbClr val="0070C0"/>
                          </a:solidFill>
                        </a:rPr>
                        <a:t>13</a:t>
                      </a:r>
                      <a:r>
                        <a:rPr lang="it-IT" sz="1200" dirty="0" smtClean="0"/>
                        <a:t>/18/</a:t>
                      </a:r>
                    </a:p>
                    <a:p>
                      <a:pPr algn="ct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r>
                        <a:rPr lang="it-IT" sz="1200" dirty="0" smtClean="0"/>
                        <a:t>/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14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lang="it-IT" sz="1200" dirty="0" smtClean="0"/>
                        <a:t>/15/</a:t>
                      </a:r>
                    </a:p>
                    <a:p>
                      <a:pPr algn="ctr"/>
                      <a:r>
                        <a:rPr lang="it-IT" sz="12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it-IT" sz="1200" dirty="0" smtClean="0"/>
                        <a:t>/</a:t>
                      </a:r>
                      <a:r>
                        <a:rPr lang="it-IT" sz="1200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117221100"/>
                  </a:ext>
                </a:extLst>
              </a:tr>
            </a:tbl>
          </a:graphicData>
        </a:graphic>
      </p:graphicFrame>
      <p:sp>
        <p:nvSpPr>
          <p:cNvPr id="164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32" indent="-285744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2971" indent="-228594">
              <a:spcBef>
                <a:spcPts val="351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160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349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537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726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8914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103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4F75FF-0BE2-4360-8F7E-0C24B48BA239}" type="slidenum">
              <a:rPr lang="it-IT" altLang="it-IT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it-IT" sz="1000"/>
          </a:p>
        </p:txBody>
      </p:sp>
      <p:sp>
        <p:nvSpPr>
          <p:cNvPr id="16444" name="Segnaposto numero diapositiva 5"/>
          <p:cNvSpPr txBox="1">
            <a:spLocks noGrp="1"/>
          </p:cNvSpPr>
          <p:nvPr/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it-IT" altLang="it-IT" sz="1400"/>
          </a:p>
        </p:txBody>
      </p:sp>
      <p:pic>
        <p:nvPicPr>
          <p:cNvPr id="16445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49"/>
            <a:ext cx="9144002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262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9309" y="365126"/>
            <a:ext cx="8229600" cy="47625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2700" dirty="0">
                <a:latin typeface="Arial" pitchFamily="34" charset="0"/>
              </a:rPr>
              <a:t>I</a:t>
            </a:r>
            <a:r>
              <a:rPr lang="it-IT" sz="2700" dirty="0" smtClean="0">
                <a:latin typeface="Arial" pitchFamily="34" charset="0"/>
              </a:rPr>
              <a:t>nsegnamenti </a:t>
            </a:r>
            <a:r>
              <a:rPr lang="it-IT" sz="2700" dirty="0">
                <a:latin typeface="Arial" pitchFamily="34" charset="0"/>
              </a:rPr>
              <a:t>3</a:t>
            </a:r>
            <a:r>
              <a:rPr lang="it-IT" sz="2700" dirty="0" smtClean="0">
                <a:latin typeface="Arial" pitchFamily="34" charset="0"/>
              </a:rPr>
              <a:t>° anno II </a:t>
            </a:r>
            <a:r>
              <a:rPr lang="it-IT" sz="2700" dirty="0" err="1" smtClean="0">
                <a:latin typeface="Arial" pitchFamily="34" charset="0"/>
              </a:rPr>
              <a:t>sem</a:t>
            </a:r>
            <a:r>
              <a:rPr lang="it-IT" sz="2700" dirty="0" smtClean="0">
                <a:latin typeface="Arial" pitchFamily="34" charset="0"/>
              </a:rPr>
              <a:t>  </a:t>
            </a:r>
            <a:endParaRPr lang="it-IT" sz="2700" dirty="0"/>
          </a:p>
        </p:txBody>
      </p:sp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25697"/>
              </p:ext>
            </p:extLst>
          </p:nvPr>
        </p:nvGraphicFramePr>
        <p:xfrm>
          <a:off x="1427439" y="867654"/>
          <a:ext cx="6289124" cy="4286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9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Insegnamenti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Dic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Gen</a:t>
                      </a:r>
                      <a:r>
                        <a:rPr lang="it-IT" sz="1800" dirty="0" smtClean="0"/>
                        <a:t> 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/>
                        <a:t>Feb</a:t>
                      </a:r>
                      <a:endParaRPr lang="it-IT" sz="1800" dirty="0"/>
                    </a:p>
                  </a:txBody>
                  <a:tcPr marT="45729" marB="45729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Statistica economica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Politica economica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Strategia</a:t>
                      </a:r>
                      <a:r>
                        <a:rPr lang="it-IT" sz="1800" baseline="0" dirty="0" smtClean="0"/>
                        <a:t> d</a:t>
                      </a:r>
                      <a:r>
                        <a:rPr lang="it-IT" sz="1800" dirty="0" smtClean="0"/>
                        <a:t>’impresa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Banca e sistema</a:t>
                      </a:r>
                      <a:r>
                        <a:rPr lang="it-IT" sz="1800" baseline="0" dirty="0" smtClean="0"/>
                        <a:t> finanziario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dirty="0" smtClean="0"/>
                        <a:t>Geografia economica</a:t>
                      </a:r>
                      <a:endParaRPr lang="it-IT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3233652522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dirty="0" smtClean="0"/>
                        <a:t>Economia e sviluppo dei </a:t>
                      </a:r>
                      <a:r>
                        <a:rPr lang="it-IT" dirty="0" err="1" smtClean="0"/>
                        <a:t>sist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prod</a:t>
                      </a:r>
                      <a:r>
                        <a:rPr lang="it-IT" dirty="0" smtClean="0"/>
                        <a:t>.</a:t>
                      </a:r>
                      <a:endParaRPr lang="it-IT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2399210868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Laboratorio di analisi dati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778017238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Workshop in </a:t>
                      </a:r>
                      <a:r>
                        <a:rPr lang="it-IT" sz="1800" dirty="0" err="1" smtClean="0"/>
                        <a:t>probability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65476346"/>
                  </a:ext>
                </a:extLst>
              </a:tr>
              <a:tr h="428697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Organizzazione delle </a:t>
                      </a:r>
                      <a:r>
                        <a:rPr lang="it-IT" sz="1800" dirty="0" err="1" smtClean="0"/>
                        <a:t>imp</a:t>
                      </a:r>
                      <a:r>
                        <a:rPr lang="it-IT" sz="1800" dirty="0" smtClean="0"/>
                        <a:t>. </a:t>
                      </a:r>
                      <a:r>
                        <a:rPr lang="it-IT" sz="1800" dirty="0" err="1" smtClean="0"/>
                        <a:t>tur</a:t>
                      </a:r>
                      <a:r>
                        <a:rPr lang="it-IT" sz="1800" dirty="0" smtClean="0"/>
                        <a:t>.</a:t>
                      </a:r>
                      <a:endParaRPr lang="it-IT" sz="1800" dirty="0"/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45729" marB="45729" anchor="ctr"/>
                </a:tc>
                <a:extLst>
                  <a:ext uri="{0D108BD9-81ED-4DB2-BD59-A6C34878D82A}">
                    <a16:rowId xmlns:a16="http://schemas.microsoft.com/office/drawing/2014/main" val="1117221100"/>
                  </a:ext>
                </a:extLst>
              </a:tr>
            </a:tbl>
          </a:graphicData>
        </a:graphic>
      </p:graphicFrame>
      <p:sp>
        <p:nvSpPr>
          <p:cNvPr id="1644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32" indent="-285744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2971" indent="-228594">
              <a:spcBef>
                <a:spcPts val="351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160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349" indent="-228594">
              <a:spcBef>
                <a:spcPts val="351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537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726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8914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103" indent="-228594" eaLnBrk="0" fontAlgn="base" hangingPunct="0">
              <a:spcBef>
                <a:spcPts val="351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4F75FF-0BE2-4360-8F7E-0C24B48BA239}" type="slidenum">
              <a:rPr lang="it-IT" altLang="it-IT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000"/>
          </a:p>
        </p:txBody>
      </p:sp>
      <p:sp>
        <p:nvSpPr>
          <p:cNvPr id="16444" name="Segnaposto numero diapositiva 5"/>
          <p:cNvSpPr txBox="1">
            <a:spLocks noGrp="1"/>
          </p:cNvSpPr>
          <p:nvPr/>
        </p:nvSpPr>
        <p:spPr bwMode="auto">
          <a:xfrm>
            <a:off x="7162800" y="65532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9" rIns="92075" bIns="46039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it-IT" altLang="it-IT" sz="1400"/>
          </a:p>
        </p:txBody>
      </p:sp>
      <p:pic>
        <p:nvPicPr>
          <p:cNvPr id="16445" name="Picture 4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72149"/>
            <a:ext cx="9144002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2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424</Words>
  <Application>Microsoft Office PowerPoint</Application>
  <PresentationFormat>Presentazione su schermo (4:3)</PresentationFormat>
  <Paragraphs>222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Sans Unicode</vt:lpstr>
      <vt:lpstr>Tema di Office</vt:lpstr>
      <vt:lpstr>Appelli esami  a.a. 2020-21 Sessione invernale</vt:lpstr>
      <vt:lpstr>Insegnamenti 1° anno </vt:lpstr>
      <vt:lpstr>Insegnamenti 2° anno EC e Economics</vt:lpstr>
      <vt:lpstr>Insegnamenti 2° anno ET </vt:lpstr>
      <vt:lpstr>Insegnamenti 3° anno I sem  </vt:lpstr>
      <vt:lpstr>Insegnamenti 3° anno II sem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Windows User</cp:lastModifiedBy>
  <cp:revision>17</cp:revision>
  <dcterms:created xsi:type="dcterms:W3CDTF">2020-10-08T12:28:31Z</dcterms:created>
  <dcterms:modified xsi:type="dcterms:W3CDTF">2020-11-07T16:17:18Z</dcterms:modified>
</cp:coreProperties>
</file>