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5" r:id="rId5"/>
    <p:sldId id="267" r:id="rId6"/>
    <p:sldId id="26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932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FE98-1F67-4436-8E8B-EF3C3791D1BC}" type="datetimeFigureOut">
              <a:rPr lang="it-IT" smtClean="0"/>
              <a:t>07/11/2020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59681-267D-44C0-907B-34912B6BF3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918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FE98-1F67-4436-8E8B-EF3C3791D1BC}" type="datetimeFigureOut">
              <a:rPr lang="it-IT" smtClean="0"/>
              <a:t>07/11/2020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59681-267D-44C0-907B-34912B6BF3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5199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FE98-1F67-4436-8E8B-EF3C3791D1BC}" type="datetimeFigureOut">
              <a:rPr lang="it-IT" smtClean="0"/>
              <a:t>07/11/2020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59681-267D-44C0-907B-34912B6BF3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7681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FE98-1F67-4436-8E8B-EF3C3791D1BC}" type="datetimeFigureOut">
              <a:rPr lang="it-IT" smtClean="0"/>
              <a:t>07/11/2020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59681-267D-44C0-907B-34912B6BF3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0396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FE98-1F67-4436-8E8B-EF3C3791D1BC}" type="datetimeFigureOut">
              <a:rPr lang="it-IT" smtClean="0"/>
              <a:t>07/11/2020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59681-267D-44C0-907B-34912B6BF3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9633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FE98-1F67-4436-8E8B-EF3C3791D1BC}" type="datetimeFigureOut">
              <a:rPr lang="it-IT" smtClean="0"/>
              <a:t>07/11/2020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59681-267D-44C0-907B-34912B6BF3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4133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FE98-1F67-4436-8E8B-EF3C3791D1BC}" type="datetimeFigureOut">
              <a:rPr lang="it-IT" smtClean="0"/>
              <a:t>07/11/2020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59681-267D-44C0-907B-34912B6BF3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2288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FE98-1F67-4436-8E8B-EF3C3791D1BC}" type="datetimeFigureOut">
              <a:rPr lang="it-IT" smtClean="0"/>
              <a:t>07/11/2020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59681-267D-44C0-907B-34912B6BF3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097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FE98-1F67-4436-8E8B-EF3C3791D1BC}" type="datetimeFigureOut">
              <a:rPr lang="it-IT" smtClean="0"/>
              <a:t>07/11/2020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59681-267D-44C0-907B-34912B6BF3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2156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FE98-1F67-4436-8E8B-EF3C3791D1BC}" type="datetimeFigureOut">
              <a:rPr lang="it-IT" smtClean="0"/>
              <a:t>07/11/2020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59681-267D-44C0-907B-34912B6BF3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9234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FE98-1F67-4436-8E8B-EF3C3791D1BC}" type="datetimeFigureOut">
              <a:rPr lang="it-IT" smtClean="0"/>
              <a:t>07/11/2020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59681-267D-44C0-907B-34912B6BF3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7741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CFE98-1F67-4436-8E8B-EF3C3791D1BC}" type="datetimeFigureOut">
              <a:rPr lang="it-IT" smtClean="0"/>
              <a:t>07/11/2020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59681-267D-44C0-907B-34912B6BF3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2811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Appelli esami </a:t>
            </a:r>
            <a:br>
              <a:rPr lang="it-IT" dirty="0" smtClean="0"/>
            </a:br>
            <a:r>
              <a:rPr lang="it-IT" dirty="0" err="1" smtClean="0"/>
              <a:t>a.a</a:t>
            </a:r>
            <a:r>
              <a:rPr lang="it-IT" dirty="0" smtClean="0"/>
              <a:t>. </a:t>
            </a:r>
            <a:r>
              <a:rPr lang="it-IT" dirty="0" smtClean="0"/>
              <a:t>2020-21</a:t>
            </a:r>
            <a:br>
              <a:rPr lang="it-IT" dirty="0" smtClean="0"/>
            </a:br>
            <a:r>
              <a:rPr lang="it-IT" dirty="0" smtClean="0"/>
              <a:t>Sessione invernale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Insegnamenti suddivisi per anno, </a:t>
            </a:r>
            <a:r>
              <a:rPr lang="it-IT" dirty="0" smtClean="0"/>
              <a:t>percorso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9208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9309" y="365126"/>
            <a:ext cx="8229600" cy="476251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it-IT" sz="3100" dirty="0" smtClean="0">
                <a:latin typeface="Arial" pitchFamily="34" charset="0"/>
              </a:rPr>
              <a:t>Insegnamenti </a:t>
            </a:r>
            <a:r>
              <a:rPr lang="it-IT" sz="3100" dirty="0" smtClean="0">
                <a:latin typeface="Arial" pitchFamily="34" charset="0"/>
              </a:rPr>
              <a:t>1° anno </a:t>
            </a:r>
            <a:endParaRPr lang="it-IT" dirty="0"/>
          </a:p>
        </p:txBody>
      </p:sp>
      <p:graphicFrame>
        <p:nvGraphicFramePr>
          <p:cNvPr id="3" name="Segnaposto contenut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5698"/>
              </p:ext>
            </p:extLst>
          </p:nvPr>
        </p:nvGraphicFramePr>
        <p:xfrm>
          <a:off x="192508" y="996162"/>
          <a:ext cx="8758986" cy="4068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2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55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96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88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00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11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00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71336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Insegnamenti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err="1" smtClean="0"/>
                        <a:t>Dic</a:t>
                      </a:r>
                      <a:endParaRPr lang="it-IT" sz="1800" dirty="0"/>
                    </a:p>
                  </a:txBody>
                  <a:tcPr marT="45729" marB="45729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err="1" smtClean="0"/>
                        <a:t>Gen</a:t>
                      </a:r>
                      <a:r>
                        <a:rPr lang="it-IT" sz="1800" dirty="0" smtClean="0"/>
                        <a:t> I</a:t>
                      </a:r>
                      <a:endParaRPr lang="it-IT" sz="1800" dirty="0"/>
                    </a:p>
                  </a:txBody>
                  <a:tcPr marT="45729" marB="45729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err="1" smtClean="0"/>
                        <a:t>Gen</a:t>
                      </a:r>
                      <a:r>
                        <a:rPr lang="it-IT" sz="1800" dirty="0" smtClean="0"/>
                        <a:t> II</a:t>
                      </a:r>
                      <a:endParaRPr lang="it-IT" sz="1800" dirty="0"/>
                    </a:p>
                  </a:txBody>
                  <a:tcPr marT="45729" marB="45729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err="1" smtClean="0"/>
                        <a:t>Ge</a:t>
                      </a:r>
                      <a:r>
                        <a:rPr lang="it-IT" sz="1800" dirty="0" smtClean="0"/>
                        <a:t> III</a:t>
                      </a:r>
                      <a:endParaRPr lang="it-IT" sz="1800" dirty="0"/>
                    </a:p>
                  </a:txBody>
                  <a:tcPr marT="45729" marB="45729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err="1" smtClean="0"/>
                        <a:t>Feb</a:t>
                      </a:r>
                      <a:r>
                        <a:rPr lang="it-IT" sz="1800" dirty="0" smtClean="0"/>
                        <a:t> I</a:t>
                      </a:r>
                      <a:endParaRPr lang="it-IT" sz="1800" dirty="0"/>
                    </a:p>
                  </a:txBody>
                  <a:tcPr marT="45729" marB="45729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err="1" smtClean="0"/>
                        <a:t>Feb</a:t>
                      </a:r>
                      <a:r>
                        <a:rPr lang="it-IT" sz="1800" dirty="0" smtClean="0"/>
                        <a:t> II</a:t>
                      </a:r>
                      <a:endParaRPr lang="it-IT" sz="1800" dirty="0"/>
                    </a:p>
                  </a:txBody>
                  <a:tcPr marT="45729" marB="45729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err="1" smtClean="0"/>
                        <a:t>Feb</a:t>
                      </a:r>
                      <a:r>
                        <a:rPr lang="it-IT" sz="1800" dirty="0" smtClean="0"/>
                        <a:t> III</a:t>
                      </a:r>
                      <a:endParaRPr lang="it-IT" sz="1800" dirty="0"/>
                    </a:p>
                  </a:txBody>
                  <a:tcPr marT="45729" marB="45729"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336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Istituzioni di diritto pubblico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14-18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21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18</a:t>
                      </a:r>
                      <a:endParaRPr lang="it-IT" sz="1800" dirty="0"/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1336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Economia aziendale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10/11</a:t>
                      </a:r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8/11/12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4/5/8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336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Matematica</a:t>
                      </a:r>
                      <a:r>
                        <a:rPr lang="it-IT" sz="1800" baseline="0" dirty="0" smtClean="0"/>
                        <a:t> per la </a:t>
                      </a:r>
                      <a:r>
                        <a:rPr lang="it-IT" sz="1800" baseline="0" dirty="0" err="1" smtClean="0"/>
                        <a:t>app</a:t>
                      </a:r>
                      <a:r>
                        <a:rPr lang="it-IT" sz="1800" baseline="0" dirty="0" smtClean="0"/>
                        <a:t>. </a:t>
                      </a:r>
                      <a:r>
                        <a:rPr lang="it-IT" sz="1800" baseline="0" dirty="0" err="1" smtClean="0"/>
                        <a:t>econ</a:t>
                      </a:r>
                      <a:r>
                        <a:rPr lang="it-IT" sz="1800" baseline="0" dirty="0" smtClean="0"/>
                        <a:t>. I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14/15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11/12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1336">
                <a:tc>
                  <a:txBody>
                    <a:bodyPr/>
                    <a:lstStyle/>
                    <a:p>
                      <a:r>
                        <a:rPr lang="it-IT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Statistica</a:t>
                      </a:r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1336">
                <a:tc>
                  <a:txBody>
                    <a:bodyPr/>
                    <a:lstStyle/>
                    <a:p>
                      <a:r>
                        <a:rPr lang="it-IT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Economia e </a:t>
                      </a:r>
                      <a:r>
                        <a:rPr lang="it-IT" sz="18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gest</a:t>
                      </a:r>
                      <a:r>
                        <a:rPr lang="it-IT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 delle imprese</a:t>
                      </a:r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18/19</a:t>
                      </a:r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3233652522"/>
                  </a:ext>
                </a:extLst>
              </a:tr>
              <a:tr h="571336">
                <a:tc>
                  <a:txBody>
                    <a:bodyPr/>
                    <a:lstStyle/>
                    <a:p>
                      <a:r>
                        <a:rPr lang="it-IT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Microeconomia</a:t>
                      </a:r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2399210868"/>
                  </a:ext>
                </a:extLst>
              </a:tr>
            </a:tbl>
          </a:graphicData>
        </a:graphic>
      </p:graphicFrame>
      <p:sp>
        <p:nvSpPr>
          <p:cNvPr id="16443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32" indent="-285744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2971" indent="-228594">
              <a:spcBef>
                <a:spcPts val="351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160" indent="-228594">
              <a:spcBef>
                <a:spcPts val="351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349" indent="-228594">
              <a:spcBef>
                <a:spcPts val="351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537" indent="-228594" eaLnBrk="0" fontAlgn="base" hangingPunct="0">
              <a:spcBef>
                <a:spcPts val="351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726" indent="-228594" eaLnBrk="0" fontAlgn="base" hangingPunct="0">
              <a:spcBef>
                <a:spcPts val="351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8914" indent="-228594" eaLnBrk="0" fontAlgn="base" hangingPunct="0">
              <a:spcBef>
                <a:spcPts val="351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103" indent="-228594" eaLnBrk="0" fontAlgn="base" hangingPunct="0">
              <a:spcBef>
                <a:spcPts val="351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D4F75FF-0BE2-4360-8F7E-0C24B48BA239}" type="slidenum">
              <a:rPr lang="it-IT" altLang="it-IT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it-IT" altLang="it-IT" sz="1000"/>
          </a:p>
        </p:txBody>
      </p:sp>
      <p:sp>
        <p:nvSpPr>
          <p:cNvPr id="16444" name="Segnaposto numero diapositiva 5"/>
          <p:cNvSpPr txBox="1">
            <a:spLocks noGrp="1"/>
          </p:cNvSpPr>
          <p:nvPr/>
        </p:nvSpPr>
        <p:spPr bwMode="auto">
          <a:xfrm>
            <a:off x="7162800" y="6553200"/>
            <a:ext cx="1905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9" rIns="92075" bIns="46039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endParaRPr lang="it-IT" altLang="it-IT" sz="1400"/>
          </a:p>
        </p:txBody>
      </p:sp>
      <p:pic>
        <p:nvPicPr>
          <p:cNvPr id="16445" name="Picture 4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72149"/>
            <a:ext cx="9144002" cy="1085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256056" y="5219061"/>
            <a:ext cx="88117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Gli studenti del 1° anno </a:t>
            </a:r>
            <a:r>
              <a:rPr lang="it-IT" dirty="0"/>
              <a:t>a dicembre </a:t>
            </a:r>
            <a:r>
              <a:rPr lang="it-IT" dirty="0" smtClean="0"/>
              <a:t>potranno sostenere solo la prova (parziale) di Istituzioni di diritto pubblico e a gennaio e febbraio solo esami del primo semestre (date in nero)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8686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9309" y="365126"/>
            <a:ext cx="8229600" cy="476251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it-IT" sz="2700" dirty="0" smtClean="0">
                <a:latin typeface="Arial" pitchFamily="34" charset="0"/>
              </a:rPr>
              <a:t>Insegnamenti </a:t>
            </a:r>
            <a:r>
              <a:rPr lang="it-IT" sz="2700" dirty="0" smtClean="0">
                <a:latin typeface="Arial" pitchFamily="34" charset="0"/>
              </a:rPr>
              <a:t>2° anno EC </a:t>
            </a:r>
            <a:r>
              <a:rPr lang="it-IT" sz="2700" dirty="0" smtClean="0">
                <a:latin typeface="Arial" pitchFamily="34" charset="0"/>
              </a:rPr>
              <a:t>e </a:t>
            </a:r>
            <a:r>
              <a:rPr lang="it-IT" sz="2700" dirty="0" err="1" smtClean="0">
                <a:latin typeface="Arial" pitchFamily="34" charset="0"/>
              </a:rPr>
              <a:t>Economics</a:t>
            </a:r>
            <a:endParaRPr lang="it-IT" sz="2700" dirty="0"/>
          </a:p>
        </p:txBody>
      </p:sp>
      <p:graphicFrame>
        <p:nvGraphicFramePr>
          <p:cNvPr id="3" name="Segnaposto contenut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6782534"/>
              </p:ext>
            </p:extLst>
          </p:nvPr>
        </p:nvGraphicFramePr>
        <p:xfrm>
          <a:off x="192508" y="996162"/>
          <a:ext cx="8758986" cy="4639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2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55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96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88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00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11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00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15496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Principali</a:t>
                      </a:r>
                      <a:r>
                        <a:rPr lang="it-IT" sz="1800" baseline="0" dirty="0" smtClean="0"/>
                        <a:t> </a:t>
                      </a:r>
                      <a:r>
                        <a:rPr lang="it-IT" sz="1800" dirty="0" smtClean="0"/>
                        <a:t>Insegnamenti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err="1" smtClean="0"/>
                        <a:t>Dic</a:t>
                      </a:r>
                      <a:endParaRPr lang="it-IT" sz="1800" dirty="0"/>
                    </a:p>
                  </a:txBody>
                  <a:tcPr marT="45729" marB="45729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err="1" smtClean="0"/>
                        <a:t>Gen</a:t>
                      </a:r>
                      <a:r>
                        <a:rPr lang="it-IT" sz="1800" dirty="0" smtClean="0"/>
                        <a:t> I</a:t>
                      </a:r>
                      <a:endParaRPr lang="it-IT" sz="1800" dirty="0"/>
                    </a:p>
                  </a:txBody>
                  <a:tcPr marT="45729" marB="45729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err="1" smtClean="0"/>
                        <a:t>Gen</a:t>
                      </a:r>
                      <a:r>
                        <a:rPr lang="it-IT" sz="1800" dirty="0" smtClean="0"/>
                        <a:t> II</a:t>
                      </a:r>
                      <a:endParaRPr lang="it-IT" sz="1800" dirty="0"/>
                    </a:p>
                  </a:txBody>
                  <a:tcPr marT="45729" marB="45729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err="1" smtClean="0"/>
                        <a:t>Ge</a:t>
                      </a:r>
                      <a:r>
                        <a:rPr lang="it-IT" sz="1800" dirty="0" smtClean="0"/>
                        <a:t> III</a:t>
                      </a:r>
                      <a:endParaRPr lang="it-IT" sz="1800" dirty="0"/>
                    </a:p>
                  </a:txBody>
                  <a:tcPr marT="45729" marB="45729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err="1" smtClean="0"/>
                        <a:t>Feb</a:t>
                      </a:r>
                      <a:r>
                        <a:rPr lang="it-IT" sz="1800" dirty="0" smtClean="0"/>
                        <a:t> I</a:t>
                      </a:r>
                      <a:endParaRPr lang="it-IT" sz="1800" dirty="0"/>
                    </a:p>
                  </a:txBody>
                  <a:tcPr marT="45729" marB="45729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err="1" smtClean="0"/>
                        <a:t>Feb</a:t>
                      </a:r>
                      <a:r>
                        <a:rPr lang="it-IT" sz="1800" dirty="0" smtClean="0"/>
                        <a:t> II</a:t>
                      </a:r>
                      <a:endParaRPr lang="it-IT" sz="1800" dirty="0"/>
                    </a:p>
                  </a:txBody>
                  <a:tcPr marT="45729" marB="45729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err="1" smtClean="0"/>
                        <a:t>Feb</a:t>
                      </a:r>
                      <a:r>
                        <a:rPr lang="it-IT" sz="1800" dirty="0" smtClean="0"/>
                        <a:t> III</a:t>
                      </a:r>
                      <a:endParaRPr lang="it-IT" sz="1800" dirty="0"/>
                    </a:p>
                  </a:txBody>
                  <a:tcPr marT="45729" marB="45729"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5496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Istituzioni di diritto privato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17/18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21/22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18/19</a:t>
                      </a:r>
                      <a:endParaRPr lang="it-IT" sz="1800" dirty="0"/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5496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Macroeconomia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15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12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9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5496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Contabilità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10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7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3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5496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Storia economica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21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15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12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5496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Business </a:t>
                      </a:r>
                      <a:r>
                        <a:rPr lang="it-IT" sz="1800" dirty="0" err="1" smtClean="0"/>
                        <a:t>english</a:t>
                      </a:r>
                      <a:r>
                        <a:rPr lang="it-IT" sz="1800" dirty="0" smtClean="0"/>
                        <a:t>*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1143181265"/>
                  </a:ext>
                </a:extLst>
              </a:tr>
              <a:tr h="515496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Scienza delle finanze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21</a:t>
                      </a:r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18</a:t>
                      </a:r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3233652522"/>
                  </a:ext>
                </a:extLst>
              </a:tr>
              <a:tr h="515496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Economia internazionale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2399210868"/>
                  </a:ext>
                </a:extLst>
              </a:tr>
              <a:tr h="515496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Matematica fin.</a:t>
                      </a:r>
                      <a:r>
                        <a:rPr lang="it-IT" sz="1800" baseline="0" dirty="0" smtClean="0"/>
                        <a:t> e </a:t>
                      </a:r>
                      <a:r>
                        <a:rPr lang="it-IT" sz="1800" baseline="0" dirty="0" err="1" smtClean="0"/>
                        <a:t>compl</a:t>
                      </a:r>
                      <a:r>
                        <a:rPr lang="it-IT" sz="1800" baseline="0" dirty="0" smtClean="0"/>
                        <a:t>.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778017238"/>
                  </a:ext>
                </a:extLst>
              </a:tr>
            </a:tbl>
          </a:graphicData>
        </a:graphic>
      </p:graphicFrame>
      <p:sp>
        <p:nvSpPr>
          <p:cNvPr id="16443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32" indent="-285744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2971" indent="-228594">
              <a:spcBef>
                <a:spcPts val="351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160" indent="-228594">
              <a:spcBef>
                <a:spcPts val="351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349" indent="-228594">
              <a:spcBef>
                <a:spcPts val="351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537" indent="-228594" eaLnBrk="0" fontAlgn="base" hangingPunct="0">
              <a:spcBef>
                <a:spcPts val="351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726" indent="-228594" eaLnBrk="0" fontAlgn="base" hangingPunct="0">
              <a:spcBef>
                <a:spcPts val="351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8914" indent="-228594" eaLnBrk="0" fontAlgn="base" hangingPunct="0">
              <a:spcBef>
                <a:spcPts val="351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103" indent="-228594" eaLnBrk="0" fontAlgn="base" hangingPunct="0">
              <a:spcBef>
                <a:spcPts val="351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D4F75FF-0BE2-4360-8F7E-0C24B48BA239}" type="slidenum">
              <a:rPr lang="it-IT" altLang="it-IT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it-IT" altLang="it-IT" sz="1000"/>
          </a:p>
        </p:txBody>
      </p:sp>
      <p:sp>
        <p:nvSpPr>
          <p:cNvPr id="16444" name="Segnaposto numero diapositiva 5"/>
          <p:cNvSpPr txBox="1">
            <a:spLocks noGrp="1"/>
          </p:cNvSpPr>
          <p:nvPr/>
        </p:nvSpPr>
        <p:spPr bwMode="auto">
          <a:xfrm>
            <a:off x="7162800" y="6553200"/>
            <a:ext cx="1905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9" rIns="92075" bIns="46039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endParaRPr lang="it-IT" altLang="it-IT" sz="1400"/>
          </a:p>
        </p:txBody>
      </p:sp>
      <p:pic>
        <p:nvPicPr>
          <p:cNvPr id="16445" name="Picture 4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72149"/>
            <a:ext cx="9144002" cy="1085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081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9309" y="365126"/>
            <a:ext cx="8229600" cy="476251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it-IT" sz="2700">
                <a:latin typeface="Arial" pitchFamily="34" charset="0"/>
              </a:rPr>
              <a:t>I</a:t>
            </a:r>
            <a:r>
              <a:rPr lang="it-IT" sz="2700" smtClean="0">
                <a:latin typeface="Arial" pitchFamily="34" charset="0"/>
              </a:rPr>
              <a:t>nsegnamenti </a:t>
            </a:r>
            <a:r>
              <a:rPr lang="it-IT" sz="2700" dirty="0" smtClean="0">
                <a:latin typeface="Arial" pitchFamily="34" charset="0"/>
              </a:rPr>
              <a:t>2° anno ET </a:t>
            </a:r>
            <a:endParaRPr lang="it-IT" sz="2700" dirty="0"/>
          </a:p>
        </p:txBody>
      </p:sp>
      <p:graphicFrame>
        <p:nvGraphicFramePr>
          <p:cNvPr id="3" name="Segnaposto contenut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3176296"/>
              </p:ext>
            </p:extLst>
          </p:nvPr>
        </p:nvGraphicFramePr>
        <p:xfrm>
          <a:off x="192508" y="996162"/>
          <a:ext cx="8758986" cy="4714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2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55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96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88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00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11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00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12119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Principali</a:t>
                      </a:r>
                      <a:r>
                        <a:rPr lang="it-IT" sz="1800" baseline="0" dirty="0" smtClean="0"/>
                        <a:t> </a:t>
                      </a:r>
                      <a:r>
                        <a:rPr lang="it-IT" sz="1800" dirty="0" smtClean="0"/>
                        <a:t>Insegnamenti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err="1" smtClean="0"/>
                        <a:t>Dic</a:t>
                      </a:r>
                      <a:endParaRPr lang="it-IT" sz="1800" dirty="0"/>
                    </a:p>
                  </a:txBody>
                  <a:tcPr marT="45729" marB="45729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err="1" smtClean="0"/>
                        <a:t>Gen</a:t>
                      </a:r>
                      <a:r>
                        <a:rPr lang="it-IT" sz="1800" dirty="0" smtClean="0"/>
                        <a:t> I</a:t>
                      </a:r>
                      <a:endParaRPr lang="it-IT" sz="1800" dirty="0"/>
                    </a:p>
                  </a:txBody>
                  <a:tcPr marT="45729" marB="45729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err="1" smtClean="0"/>
                        <a:t>Gen</a:t>
                      </a:r>
                      <a:r>
                        <a:rPr lang="it-IT" sz="1800" dirty="0" smtClean="0"/>
                        <a:t> II</a:t>
                      </a:r>
                      <a:endParaRPr lang="it-IT" sz="1800" dirty="0"/>
                    </a:p>
                  </a:txBody>
                  <a:tcPr marT="45729" marB="45729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err="1" smtClean="0"/>
                        <a:t>Ge</a:t>
                      </a:r>
                      <a:r>
                        <a:rPr lang="it-IT" sz="1800" dirty="0" smtClean="0"/>
                        <a:t> III</a:t>
                      </a:r>
                      <a:endParaRPr lang="it-IT" sz="1800" dirty="0"/>
                    </a:p>
                  </a:txBody>
                  <a:tcPr marT="45729" marB="45729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err="1" smtClean="0"/>
                        <a:t>Feb</a:t>
                      </a:r>
                      <a:r>
                        <a:rPr lang="it-IT" sz="1800" dirty="0" smtClean="0"/>
                        <a:t> I</a:t>
                      </a:r>
                      <a:endParaRPr lang="it-IT" sz="1800" dirty="0"/>
                    </a:p>
                  </a:txBody>
                  <a:tcPr marT="45729" marB="45729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err="1" smtClean="0"/>
                        <a:t>Feb</a:t>
                      </a:r>
                      <a:r>
                        <a:rPr lang="it-IT" sz="1800" dirty="0" smtClean="0"/>
                        <a:t> II</a:t>
                      </a:r>
                      <a:endParaRPr lang="it-IT" sz="1800" dirty="0"/>
                    </a:p>
                  </a:txBody>
                  <a:tcPr marT="45729" marB="45729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err="1" smtClean="0"/>
                        <a:t>Feb</a:t>
                      </a:r>
                      <a:r>
                        <a:rPr lang="it-IT" sz="1800" dirty="0" smtClean="0"/>
                        <a:t> III</a:t>
                      </a:r>
                      <a:endParaRPr lang="it-IT" sz="1800" dirty="0"/>
                    </a:p>
                  </a:txBody>
                  <a:tcPr marT="45729" marB="45729"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119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Istituzioni di diritto privato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17/18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21/22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18/19</a:t>
                      </a:r>
                      <a:endParaRPr lang="it-IT" sz="1800" dirty="0"/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2119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Macroeconomia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15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12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9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2119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Laboratorio di </a:t>
                      </a:r>
                      <a:r>
                        <a:rPr lang="it-IT" sz="1800" dirty="0" err="1" smtClean="0"/>
                        <a:t>lin</a:t>
                      </a:r>
                      <a:r>
                        <a:rPr lang="it-IT" sz="1800" dirty="0" smtClean="0"/>
                        <a:t>.</a:t>
                      </a:r>
                      <a:r>
                        <a:rPr lang="it-IT" sz="1800" baseline="0" dirty="0" smtClean="0"/>
                        <a:t> </a:t>
                      </a:r>
                      <a:r>
                        <a:rPr lang="it-IT" sz="1800" baseline="0" dirty="0" err="1" smtClean="0">
                          <a:solidFill>
                            <a:srgbClr val="0070C0"/>
                          </a:solidFill>
                        </a:rPr>
                        <a:t>fr</a:t>
                      </a:r>
                      <a:r>
                        <a:rPr lang="it-IT" sz="1800" baseline="0" dirty="0" smtClean="0"/>
                        <a:t>/</a:t>
                      </a:r>
                      <a:r>
                        <a:rPr lang="it-IT" sz="1800" baseline="0" dirty="0" err="1" smtClean="0"/>
                        <a:t>ing</a:t>
                      </a:r>
                      <a:r>
                        <a:rPr lang="it-IT" sz="1800" baseline="0" dirty="0" smtClean="0"/>
                        <a:t>/</a:t>
                      </a:r>
                      <a:r>
                        <a:rPr lang="it-IT" sz="1800" baseline="0" dirty="0" smtClean="0">
                          <a:solidFill>
                            <a:srgbClr val="FF0000"/>
                          </a:solidFill>
                        </a:rPr>
                        <a:t>spa</a:t>
                      </a:r>
                      <a:r>
                        <a:rPr lang="it-IT" sz="1800" baseline="0" dirty="0" smtClean="0"/>
                        <a:t>/</a:t>
                      </a:r>
                      <a:r>
                        <a:rPr lang="it-IT" sz="1800" baseline="0" dirty="0" err="1" smtClean="0">
                          <a:solidFill>
                            <a:srgbClr val="00B050"/>
                          </a:solidFill>
                        </a:rPr>
                        <a:t>ted</a:t>
                      </a:r>
                      <a:endParaRPr lang="it-IT" sz="1800" dirty="0">
                        <a:solidFill>
                          <a:srgbClr val="00B050"/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solidFill>
                            <a:srgbClr val="0070C0"/>
                          </a:solidFill>
                        </a:rPr>
                        <a:t>16</a:t>
                      </a:r>
                      <a:r>
                        <a:rPr lang="it-IT" sz="1200" dirty="0" smtClean="0"/>
                        <a:t>/14/</a:t>
                      </a:r>
                    </a:p>
                    <a:p>
                      <a:pPr algn="ctr"/>
                      <a:r>
                        <a:rPr lang="it-IT" sz="1200" dirty="0" smtClean="0">
                          <a:solidFill>
                            <a:srgbClr val="FF0000"/>
                          </a:solidFill>
                        </a:rPr>
                        <a:t>21</a:t>
                      </a:r>
                      <a:r>
                        <a:rPr lang="it-IT" sz="1200" dirty="0" smtClean="0"/>
                        <a:t>/</a:t>
                      </a:r>
                      <a:r>
                        <a:rPr lang="it-IT" sz="1200" dirty="0" smtClean="0">
                          <a:solidFill>
                            <a:srgbClr val="00B050"/>
                          </a:solidFill>
                        </a:rPr>
                        <a:t>14</a:t>
                      </a:r>
                      <a:endParaRPr lang="it-IT" sz="1200" dirty="0">
                        <a:solidFill>
                          <a:srgbClr val="00B050"/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rgbClr val="0070C0"/>
                          </a:solidFill>
                        </a:rPr>
                        <a:t>13</a:t>
                      </a:r>
                      <a:r>
                        <a:rPr lang="it-IT" sz="1800" dirty="0" smtClean="0"/>
                        <a:t>/</a:t>
                      </a:r>
                      <a:r>
                        <a:rPr lang="it-IT" sz="1800" dirty="0" smtClean="0">
                          <a:solidFill>
                            <a:srgbClr val="00B050"/>
                          </a:solidFill>
                        </a:rPr>
                        <a:t>14</a:t>
                      </a:r>
                      <a:endParaRPr lang="it-IT" sz="1800" dirty="0">
                        <a:solidFill>
                          <a:srgbClr val="00B050"/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18/</a:t>
                      </a:r>
                      <a:r>
                        <a:rPr lang="it-IT" sz="1800" dirty="0" smtClean="0">
                          <a:solidFill>
                            <a:srgbClr val="FF0000"/>
                          </a:solidFill>
                        </a:rPr>
                        <a:t>18</a:t>
                      </a:r>
                      <a:endParaRPr lang="it-IT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rgbClr val="0070C0"/>
                          </a:solidFill>
                        </a:rPr>
                        <a:t>10</a:t>
                      </a:r>
                      <a:endParaRPr lang="it-IT" sz="1800" dirty="0">
                        <a:solidFill>
                          <a:srgbClr val="0070C0"/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solidFill>
                            <a:schemeClr val="tx1"/>
                          </a:solidFill>
                        </a:rPr>
                        <a:t>15/</a:t>
                      </a:r>
                      <a:r>
                        <a:rPr lang="it-IT" sz="1200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r>
                        <a:rPr lang="it-IT" sz="120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it-IT" sz="1200" dirty="0" smtClean="0">
                          <a:solidFill>
                            <a:srgbClr val="00B050"/>
                          </a:solidFill>
                        </a:rPr>
                        <a:t>15</a:t>
                      </a:r>
                      <a:endParaRPr lang="it-IT" sz="1200" dirty="0">
                        <a:solidFill>
                          <a:srgbClr val="00B050"/>
                        </a:solidFill>
                      </a:endParaRPr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2119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Storia economica e del turismo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10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18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15</a:t>
                      </a:r>
                      <a:endParaRPr lang="it-IT" sz="1800" dirty="0"/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2119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Scienza delle finanze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21</a:t>
                      </a:r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18</a:t>
                      </a:r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3233652522"/>
                  </a:ext>
                </a:extLst>
              </a:tr>
              <a:tr h="512119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Economia internazionale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2399210868"/>
                  </a:ext>
                </a:extLst>
              </a:tr>
              <a:tr h="512119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Matematica finanziaria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19</a:t>
                      </a:r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778017238"/>
                  </a:ext>
                </a:extLst>
              </a:tr>
              <a:tr h="6177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 smtClean="0"/>
                        <a:t>Geografia eco</a:t>
                      </a:r>
                      <a:r>
                        <a:rPr lang="it-IT" sz="1800" baseline="0" dirty="0" smtClean="0"/>
                        <a:t> </a:t>
                      </a:r>
                      <a:r>
                        <a:rPr lang="it-IT" sz="1800" baseline="0" dirty="0" err="1" smtClean="0"/>
                        <a:t>pol</a:t>
                      </a:r>
                      <a:r>
                        <a:rPr lang="it-IT" sz="1800" baseline="0" dirty="0" smtClean="0"/>
                        <a:t> </a:t>
                      </a:r>
                      <a:r>
                        <a:rPr lang="it-IT" sz="1800" baseline="0" dirty="0" err="1" smtClean="0"/>
                        <a:t>tur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2994969327"/>
                  </a:ext>
                </a:extLst>
              </a:tr>
            </a:tbl>
          </a:graphicData>
        </a:graphic>
      </p:graphicFrame>
      <p:sp>
        <p:nvSpPr>
          <p:cNvPr id="16443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32" indent="-285744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2971" indent="-228594">
              <a:spcBef>
                <a:spcPts val="351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160" indent="-228594">
              <a:spcBef>
                <a:spcPts val="351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349" indent="-228594">
              <a:spcBef>
                <a:spcPts val="351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537" indent="-228594" eaLnBrk="0" fontAlgn="base" hangingPunct="0">
              <a:spcBef>
                <a:spcPts val="351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726" indent="-228594" eaLnBrk="0" fontAlgn="base" hangingPunct="0">
              <a:spcBef>
                <a:spcPts val="351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8914" indent="-228594" eaLnBrk="0" fontAlgn="base" hangingPunct="0">
              <a:spcBef>
                <a:spcPts val="351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103" indent="-228594" eaLnBrk="0" fontAlgn="base" hangingPunct="0">
              <a:spcBef>
                <a:spcPts val="351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D4F75FF-0BE2-4360-8F7E-0C24B48BA239}" type="slidenum">
              <a:rPr lang="it-IT" altLang="it-IT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it-IT" altLang="it-IT" sz="1000"/>
          </a:p>
        </p:txBody>
      </p:sp>
      <p:sp>
        <p:nvSpPr>
          <p:cNvPr id="16444" name="Segnaposto numero diapositiva 5"/>
          <p:cNvSpPr txBox="1">
            <a:spLocks noGrp="1"/>
          </p:cNvSpPr>
          <p:nvPr/>
        </p:nvSpPr>
        <p:spPr bwMode="auto">
          <a:xfrm>
            <a:off x="7162800" y="6553200"/>
            <a:ext cx="1905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9" rIns="92075" bIns="46039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endParaRPr lang="it-IT" altLang="it-IT" sz="1400"/>
          </a:p>
        </p:txBody>
      </p:sp>
      <p:pic>
        <p:nvPicPr>
          <p:cNvPr id="16445" name="Picture 4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72149"/>
            <a:ext cx="9144002" cy="1085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871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9309" y="365126"/>
            <a:ext cx="8229600" cy="476251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it-IT" sz="2700" dirty="0" smtClean="0">
                <a:latin typeface="Arial" pitchFamily="34" charset="0"/>
              </a:rPr>
              <a:t>Insegnamenti </a:t>
            </a:r>
            <a:r>
              <a:rPr lang="it-IT" sz="2700" dirty="0">
                <a:latin typeface="Arial" pitchFamily="34" charset="0"/>
              </a:rPr>
              <a:t>3</a:t>
            </a:r>
            <a:r>
              <a:rPr lang="it-IT" sz="2700" dirty="0" smtClean="0">
                <a:latin typeface="Arial" pitchFamily="34" charset="0"/>
              </a:rPr>
              <a:t>° anno I </a:t>
            </a:r>
            <a:r>
              <a:rPr lang="it-IT" sz="2700" dirty="0" err="1" smtClean="0">
                <a:latin typeface="Arial" pitchFamily="34" charset="0"/>
              </a:rPr>
              <a:t>sem</a:t>
            </a:r>
            <a:r>
              <a:rPr lang="it-IT" sz="2700" dirty="0" smtClean="0">
                <a:latin typeface="Arial" pitchFamily="34" charset="0"/>
              </a:rPr>
              <a:t>  </a:t>
            </a:r>
            <a:endParaRPr lang="it-IT" sz="2700" dirty="0"/>
          </a:p>
        </p:txBody>
      </p:sp>
      <p:graphicFrame>
        <p:nvGraphicFramePr>
          <p:cNvPr id="3" name="Segnaposto contenut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5522145"/>
              </p:ext>
            </p:extLst>
          </p:nvPr>
        </p:nvGraphicFramePr>
        <p:xfrm>
          <a:off x="1399547" y="855083"/>
          <a:ext cx="6289124" cy="48567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22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9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3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43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6627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Insegnamenti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err="1" smtClean="0"/>
                        <a:t>Dic</a:t>
                      </a:r>
                      <a:endParaRPr lang="it-IT" sz="1800" dirty="0"/>
                    </a:p>
                  </a:txBody>
                  <a:tcPr marT="45729" marB="45729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err="1" smtClean="0"/>
                        <a:t>Gen</a:t>
                      </a:r>
                      <a:r>
                        <a:rPr lang="it-IT" sz="1800" dirty="0" smtClean="0"/>
                        <a:t> </a:t>
                      </a:r>
                      <a:endParaRPr lang="it-IT" sz="1800" dirty="0"/>
                    </a:p>
                  </a:txBody>
                  <a:tcPr marT="45729" marB="45729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err="1" smtClean="0"/>
                        <a:t>Feb</a:t>
                      </a:r>
                      <a:endParaRPr lang="it-IT" sz="1800" dirty="0"/>
                    </a:p>
                  </a:txBody>
                  <a:tcPr marT="45729" marB="45729"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627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Introduzione all’econometria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627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Diritto commerciale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3620526485"/>
                  </a:ext>
                </a:extLst>
              </a:tr>
              <a:tr h="366627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Bilancio</a:t>
                      </a:r>
                      <a:r>
                        <a:rPr lang="it-IT" sz="1800" baseline="0" dirty="0" smtClean="0"/>
                        <a:t> d’esercizio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11/21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627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Economia dell’impresa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627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Storia</a:t>
                      </a:r>
                      <a:r>
                        <a:rPr lang="it-IT" sz="1800" baseline="0" dirty="0" smtClean="0"/>
                        <a:t> del pensiero economico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627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Lab. economia computazionale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3233652522"/>
                  </a:ext>
                </a:extLst>
              </a:tr>
              <a:tr h="366627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Lab. di economia sperimentale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2399210868"/>
                  </a:ext>
                </a:extLst>
              </a:tr>
              <a:tr h="366627">
                <a:tc>
                  <a:txBody>
                    <a:bodyPr/>
                    <a:lstStyle/>
                    <a:p>
                      <a:r>
                        <a:rPr lang="it-IT" sz="1800" dirty="0" err="1" smtClean="0"/>
                        <a:t>Topics</a:t>
                      </a:r>
                      <a:r>
                        <a:rPr lang="it-IT" sz="1800" dirty="0" smtClean="0"/>
                        <a:t> in </a:t>
                      </a:r>
                      <a:r>
                        <a:rPr lang="it-IT" sz="1800" dirty="0" err="1" smtClean="0"/>
                        <a:t>economics</a:t>
                      </a:r>
                      <a:r>
                        <a:rPr lang="it-IT" sz="1800" dirty="0" smtClean="0"/>
                        <a:t> and </a:t>
                      </a:r>
                      <a:r>
                        <a:rPr lang="it-IT" sz="1800" dirty="0" err="1" smtClean="0"/>
                        <a:t>app</a:t>
                      </a:r>
                      <a:r>
                        <a:rPr lang="it-IT" sz="1800" dirty="0" smtClean="0"/>
                        <a:t>.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778017238"/>
                  </a:ext>
                </a:extLst>
              </a:tr>
              <a:tr h="366627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Agricoltura e turismo rurale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165476346"/>
                  </a:ext>
                </a:extLst>
              </a:tr>
              <a:tr h="366627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Statistica economica e del turismo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988605065"/>
                  </a:ext>
                </a:extLst>
              </a:tr>
              <a:tr h="366627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Gestione e marketing </a:t>
                      </a:r>
                      <a:r>
                        <a:rPr lang="it-IT" sz="1800" dirty="0" err="1" smtClean="0"/>
                        <a:t>imp</a:t>
                      </a:r>
                      <a:r>
                        <a:rPr lang="it-IT" sz="1800" dirty="0" smtClean="0"/>
                        <a:t>. </a:t>
                      </a:r>
                      <a:r>
                        <a:rPr lang="it-IT" sz="1800" dirty="0" err="1" smtClean="0"/>
                        <a:t>tur</a:t>
                      </a:r>
                      <a:r>
                        <a:rPr lang="it-IT" sz="1800" dirty="0" smtClean="0"/>
                        <a:t>.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4060662859"/>
                  </a:ext>
                </a:extLst>
              </a:tr>
              <a:tr h="3910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 smtClean="0"/>
                        <a:t>Laboratorio di </a:t>
                      </a:r>
                      <a:r>
                        <a:rPr lang="it-IT" sz="1800" dirty="0" err="1" smtClean="0"/>
                        <a:t>lin</a:t>
                      </a:r>
                      <a:r>
                        <a:rPr lang="it-IT" sz="1800" dirty="0" smtClean="0"/>
                        <a:t>.</a:t>
                      </a:r>
                      <a:r>
                        <a:rPr lang="it-IT" sz="1800" baseline="0" dirty="0" smtClean="0"/>
                        <a:t> </a:t>
                      </a:r>
                      <a:r>
                        <a:rPr lang="it-IT" sz="1800" baseline="0" dirty="0" err="1" smtClean="0">
                          <a:solidFill>
                            <a:srgbClr val="0070C0"/>
                          </a:solidFill>
                        </a:rPr>
                        <a:t>fr</a:t>
                      </a:r>
                      <a:r>
                        <a:rPr lang="it-IT" sz="1800" baseline="0" dirty="0" smtClean="0"/>
                        <a:t>/</a:t>
                      </a:r>
                      <a:r>
                        <a:rPr lang="it-IT" sz="1800" baseline="0" dirty="0" err="1" smtClean="0"/>
                        <a:t>ing</a:t>
                      </a:r>
                      <a:r>
                        <a:rPr lang="it-IT" sz="1800" baseline="0" dirty="0" smtClean="0"/>
                        <a:t>/</a:t>
                      </a:r>
                      <a:r>
                        <a:rPr lang="it-IT" sz="1800" baseline="0" dirty="0" smtClean="0">
                          <a:solidFill>
                            <a:srgbClr val="FF0000"/>
                          </a:solidFill>
                        </a:rPr>
                        <a:t>spa</a:t>
                      </a:r>
                      <a:r>
                        <a:rPr lang="it-IT" sz="1800" baseline="0" dirty="0" smtClean="0"/>
                        <a:t>/</a:t>
                      </a:r>
                      <a:r>
                        <a:rPr lang="it-IT" sz="1800" baseline="0" dirty="0" err="1" smtClean="0">
                          <a:solidFill>
                            <a:srgbClr val="00B050"/>
                          </a:solidFill>
                        </a:rPr>
                        <a:t>ted</a:t>
                      </a:r>
                      <a:endParaRPr lang="it-IT" sz="180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solidFill>
                            <a:srgbClr val="0070C0"/>
                          </a:solidFill>
                        </a:rPr>
                        <a:t>16</a:t>
                      </a:r>
                      <a:r>
                        <a:rPr lang="it-IT" sz="1200" dirty="0" smtClean="0"/>
                        <a:t>/14/</a:t>
                      </a:r>
                    </a:p>
                    <a:p>
                      <a:pPr algn="ctr"/>
                      <a:r>
                        <a:rPr lang="it-IT" sz="1200" dirty="0" smtClean="0">
                          <a:solidFill>
                            <a:srgbClr val="FF0000"/>
                          </a:solidFill>
                        </a:rPr>
                        <a:t>21</a:t>
                      </a:r>
                      <a:r>
                        <a:rPr lang="it-IT" sz="1200" dirty="0" smtClean="0"/>
                        <a:t>/</a:t>
                      </a:r>
                      <a:r>
                        <a:rPr lang="it-IT" sz="1200" dirty="0" smtClean="0">
                          <a:solidFill>
                            <a:srgbClr val="00B050"/>
                          </a:solidFill>
                        </a:rPr>
                        <a:t>14</a:t>
                      </a: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solidFill>
                            <a:srgbClr val="0070C0"/>
                          </a:solidFill>
                        </a:rPr>
                        <a:t>13</a:t>
                      </a:r>
                      <a:r>
                        <a:rPr lang="it-IT" sz="1200" dirty="0" smtClean="0"/>
                        <a:t>/18/</a:t>
                      </a:r>
                    </a:p>
                    <a:p>
                      <a:pPr algn="ctr"/>
                      <a:r>
                        <a:rPr lang="it-IT" sz="1200" dirty="0" smtClean="0">
                          <a:solidFill>
                            <a:srgbClr val="FF0000"/>
                          </a:solidFill>
                        </a:rPr>
                        <a:t>18</a:t>
                      </a:r>
                      <a:r>
                        <a:rPr lang="it-IT" sz="1200" dirty="0" smtClean="0"/>
                        <a:t>/</a:t>
                      </a:r>
                      <a:r>
                        <a:rPr lang="it-IT" sz="1200" dirty="0" smtClean="0">
                          <a:solidFill>
                            <a:srgbClr val="00B050"/>
                          </a:solidFill>
                        </a:rPr>
                        <a:t>14</a:t>
                      </a: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solidFill>
                            <a:srgbClr val="0070C0"/>
                          </a:solidFill>
                        </a:rPr>
                        <a:t>10</a:t>
                      </a:r>
                      <a:r>
                        <a:rPr lang="it-IT" sz="1200" dirty="0" smtClean="0"/>
                        <a:t>/15/</a:t>
                      </a:r>
                    </a:p>
                    <a:p>
                      <a:pPr algn="ctr"/>
                      <a:r>
                        <a:rPr lang="it-IT" sz="1200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r>
                        <a:rPr lang="it-IT" sz="1200" dirty="0" smtClean="0"/>
                        <a:t>/</a:t>
                      </a:r>
                      <a:r>
                        <a:rPr lang="it-IT" sz="1200" dirty="0" smtClean="0">
                          <a:solidFill>
                            <a:srgbClr val="00B050"/>
                          </a:solidFill>
                        </a:rPr>
                        <a:t>15</a:t>
                      </a:r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1117221100"/>
                  </a:ext>
                </a:extLst>
              </a:tr>
            </a:tbl>
          </a:graphicData>
        </a:graphic>
      </p:graphicFrame>
      <p:sp>
        <p:nvSpPr>
          <p:cNvPr id="16443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32" indent="-285744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2971" indent="-228594">
              <a:spcBef>
                <a:spcPts val="351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160" indent="-228594">
              <a:spcBef>
                <a:spcPts val="351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349" indent="-228594">
              <a:spcBef>
                <a:spcPts val="351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537" indent="-228594" eaLnBrk="0" fontAlgn="base" hangingPunct="0">
              <a:spcBef>
                <a:spcPts val="351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726" indent="-228594" eaLnBrk="0" fontAlgn="base" hangingPunct="0">
              <a:spcBef>
                <a:spcPts val="351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8914" indent="-228594" eaLnBrk="0" fontAlgn="base" hangingPunct="0">
              <a:spcBef>
                <a:spcPts val="351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103" indent="-228594" eaLnBrk="0" fontAlgn="base" hangingPunct="0">
              <a:spcBef>
                <a:spcPts val="351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D4F75FF-0BE2-4360-8F7E-0C24B48BA239}" type="slidenum">
              <a:rPr lang="it-IT" altLang="it-IT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it-IT" altLang="it-IT" sz="1000"/>
          </a:p>
        </p:txBody>
      </p:sp>
      <p:sp>
        <p:nvSpPr>
          <p:cNvPr id="16444" name="Segnaposto numero diapositiva 5"/>
          <p:cNvSpPr txBox="1">
            <a:spLocks noGrp="1"/>
          </p:cNvSpPr>
          <p:nvPr/>
        </p:nvSpPr>
        <p:spPr bwMode="auto">
          <a:xfrm>
            <a:off x="7162800" y="6553200"/>
            <a:ext cx="1905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9" rIns="92075" bIns="46039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endParaRPr lang="it-IT" altLang="it-IT" sz="1400"/>
          </a:p>
        </p:txBody>
      </p:sp>
      <p:pic>
        <p:nvPicPr>
          <p:cNvPr id="16445" name="Picture 4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72149"/>
            <a:ext cx="9144002" cy="1085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262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9309" y="365126"/>
            <a:ext cx="8229600" cy="476251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it-IT" sz="2700" dirty="0">
                <a:latin typeface="Arial" pitchFamily="34" charset="0"/>
              </a:rPr>
              <a:t>I</a:t>
            </a:r>
            <a:r>
              <a:rPr lang="it-IT" sz="2700" dirty="0" smtClean="0">
                <a:latin typeface="Arial" pitchFamily="34" charset="0"/>
              </a:rPr>
              <a:t>nsegnamenti </a:t>
            </a:r>
            <a:r>
              <a:rPr lang="it-IT" sz="2700" dirty="0">
                <a:latin typeface="Arial" pitchFamily="34" charset="0"/>
              </a:rPr>
              <a:t>3</a:t>
            </a:r>
            <a:r>
              <a:rPr lang="it-IT" sz="2700" dirty="0" smtClean="0">
                <a:latin typeface="Arial" pitchFamily="34" charset="0"/>
              </a:rPr>
              <a:t>° anno II </a:t>
            </a:r>
            <a:r>
              <a:rPr lang="it-IT" sz="2700" dirty="0" err="1" smtClean="0">
                <a:latin typeface="Arial" pitchFamily="34" charset="0"/>
              </a:rPr>
              <a:t>sem</a:t>
            </a:r>
            <a:r>
              <a:rPr lang="it-IT" sz="2700" dirty="0" smtClean="0">
                <a:latin typeface="Arial" pitchFamily="34" charset="0"/>
              </a:rPr>
              <a:t>  </a:t>
            </a:r>
            <a:endParaRPr lang="it-IT" sz="2700" dirty="0"/>
          </a:p>
        </p:txBody>
      </p:sp>
      <p:graphicFrame>
        <p:nvGraphicFramePr>
          <p:cNvPr id="3" name="Segnaposto contenut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0025697"/>
              </p:ext>
            </p:extLst>
          </p:nvPr>
        </p:nvGraphicFramePr>
        <p:xfrm>
          <a:off x="1427439" y="867654"/>
          <a:ext cx="6289124" cy="4286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22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9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3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43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8697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Insegnamenti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err="1" smtClean="0"/>
                        <a:t>Dic</a:t>
                      </a:r>
                      <a:endParaRPr lang="it-IT" sz="1800" dirty="0"/>
                    </a:p>
                  </a:txBody>
                  <a:tcPr marT="45729" marB="45729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err="1" smtClean="0"/>
                        <a:t>Gen</a:t>
                      </a:r>
                      <a:r>
                        <a:rPr lang="it-IT" sz="1800" dirty="0" smtClean="0"/>
                        <a:t> </a:t>
                      </a:r>
                      <a:endParaRPr lang="it-IT" sz="1800" dirty="0"/>
                    </a:p>
                  </a:txBody>
                  <a:tcPr marT="45729" marB="45729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err="1" smtClean="0"/>
                        <a:t>Feb</a:t>
                      </a:r>
                      <a:endParaRPr lang="it-IT" sz="1800" dirty="0"/>
                    </a:p>
                  </a:txBody>
                  <a:tcPr marT="45729" marB="45729"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697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Statistica economica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97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Politica economica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697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Strategia</a:t>
                      </a:r>
                      <a:r>
                        <a:rPr lang="it-IT" sz="1800" baseline="0" dirty="0" smtClean="0"/>
                        <a:t> d</a:t>
                      </a:r>
                      <a:r>
                        <a:rPr lang="it-IT" sz="1800" dirty="0" smtClean="0"/>
                        <a:t>’impresa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697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Banca e sistema</a:t>
                      </a:r>
                      <a:r>
                        <a:rPr lang="it-IT" sz="1800" baseline="0" dirty="0" smtClean="0"/>
                        <a:t> finanziario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697">
                <a:tc>
                  <a:txBody>
                    <a:bodyPr/>
                    <a:lstStyle/>
                    <a:p>
                      <a:r>
                        <a:rPr lang="it-IT" dirty="0" smtClean="0"/>
                        <a:t>Geografia economica</a:t>
                      </a:r>
                      <a:endParaRPr lang="it-IT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3233652522"/>
                  </a:ext>
                </a:extLst>
              </a:tr>
              <a:tr h="428697">
                <a:tc>
                  <a:txBody>
                    <a:bodyPr/>
                    <a:lstStyle/>
                    <a:p>
                      <a:r>
                        <a:rPr lang="it-IT" dirty="0" smtClean="0"/>
                        <a:t>Economia e sviluppo dei </a:t>
                      </a:r>
                      <a:r>
                        <a:rPr lang="it-IT" dirty="0" err="1" smtClean="0"/>
                        <a:t>sist</a:t>
                      </a:r>
                      <a:r>
                        <a:rPr lang="it-IT" dirty="0" smtClean="0"/>
                        <a:t>. </a:t>
                      </a:r>
                      <a:r>
                        <a:rPr lang="it-IT" dirty="0" err="1" smtClean="0"/>
                        <a:t>prod</a:t>
                      </a:r>
                      <a:r>
                        <a:rPr lang="it-IT" dirty="0" smtClean="0"/>
                        <a:t>.</a:t>
                      </a:r>
                      <a:endParaRPr lang="it-IT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2399210868"/>
                  </a:ext>
                </a:extLst>
              </a:tr>
              <a:tr h="428697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Laboratorio di analisi dati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778017238"/>
                  </a:ext>
                </a:extLst>
              </a:tr>
              <a:tr h="428697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Workshop in </a:t>
                      </a:r>
                      <a:r>
                        <a:rPr lang="it-IT" sz="1800" dirty="0" err="1" smtClean="0"/>
                        <a:t>probability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165476346"/>
                  </a:ext>
                </a:extLst>
              </a:tr>
              <a:tr h="428697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Organizzazione delle </a:t>
                      </a:r>
                      <a:r>
                        <a:rPr lang="it-IT" sz="1800" dirty="0" err="1" smtClean="0"/>
                        <a:t>imp</a:t>
                      </a:r>
                      <a:r>
                        <a:rPr lang="it-IT" sz="1800" dirty="0" smtClean="0"/>
                        <a:t>. </a:t>
                      </a:r>
                      <a:r>
                        <a:rPr lang="it-IT" sz="1800" dirty="0" err="1" smtClean="0"/>
                        <a:t>tur</a:t>
                      </a:r>
                      <a:r>
                        <a:rPr lang="it-IT" sz="1800" dirty="0" smtClean="0"/>
                        <a:t>.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1117221100"/>
                  </a:ext>
                </a:extLst>
              </a:tr>
            </a:tbl>
          </a:graphicData>
        </a:graphic>
      </p:graphicFrame>
      <p:sp>
        <p:nvSpPr>
          <p:cNvPr id="16443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32" indent="-285744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2971" indent="-228594">
              <a:spcBef>
                <a:spcPts val="351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160" indent="-228594">
              <a:spcBef>
                <a:spcPts val="351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349" indent="-228594">
              <a:spcBef>
                <a:spcPts val="351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537" indent="-228594" eaLnBrk="0" fontAlgn="base" hangingPunct="0">
              <a:spcBef>
                <a:spcPts val="351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726" indent="-228594" eaLnBrk="0" fontAlgn="base" hangingPunct="0">
              <a:spcBef>
                <a:spcPts val="351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8914" indent="-228594" eaLnBrk="0" fontAlgn="base" hangingPunct="0">
              <a:spcBef>
                <a:spcPts val="351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103" indent="-228594" eaLnBrk="0" fontAlgn="base" hangingPunct="0">
              <a:spcBef>
                <a:spcPts val="351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D4F75FF-0BE2-4360-8F7E-0C24B48BA239}" type="slidenum">
              <a:rPr lang="it-IT" altLang="it-IT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it-IT" altLang="it-IT" sz="1000"/>
          </a:p>
        </p:txBody>
      </p:sp>
      <p:sp>
        <p:nvSpPr>
          <p:cNvPr id="16444" name="Segnaposto numero diapositiva 5"/>
          <p:cNvSpPr txBox="1">
            <a:spLocks noGrp="1"/>
          </p:cNvSpPr>
          <p:nvPr/>
        </p:nvSpPr>
        <p:spPr bwMode="auto">
          <a:xfrm>
            <a:off x="7162800" y="6553200"/>
            <a:ext cx="1905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9" rIns="92075" bIns="46039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endParaRPr lang="it-IT" altLang="it-IT" sz="1400"/>
          </a:p>
        </p:txBody>
      </p:sp>
      <p:pic>
        <p:nvPicPr>
          <p:cNvPr id="16445" name="Picture 4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72149"/>
            <a:ext cx="9144002" cy="1085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424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</TotalTime>
  <Words>424</Words>
  <Application>Microsoft Office PowerPoint</Application>
  <PresentationFormat>Presentazione su schermo (4:3)</PresentationFormat>
  <Paragraphs>222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Lucida Sans Unicode</vt:lpstr>
      <vt:lpstr>Tema di Office</vt:lpstr>
      <vt:lpstr>Appelli esami  a.a. 2020-21 Sessione invernale</vt:lpstr>
      <vt:lpstr>Insegnamenti 1° anno </vt:lpstr>
      <vt:lpstr>Insegnamenti 2° anno EC e Economics</vt:lpstr>
      <vt:lpstr>Insegnamenti 2° anno ET </vt:lpstr>
      <vt:lpstr>Insegnamenti 3° anno I sem  </vt:lpstr>
      <vt:lpstr>Insegnamenti 3° anno II sem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Windows User</dc:creator>
  <cp:lastModifiedBy>Windows User</cp:lastModifiedBy>
  <cp:revision>17</cp:revision>
  <dcterms:created xsi:type="dcterms:W3CDTF">2020-10-08T12:28:31Z</dcterms:created>
  <dcterms:modified xsi:type="dcterms:W3CDTF">2020-11-07T16:17:18Z</dcterms:modified>
</cp:coreProperties>
</file>