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5"/>
  </p:notesMasterIdLst>
  <p:sldIdLst>
    <p:sldId id="309" r:id="rId3"/>
    <p:sldId id="308" r:id="rId4"/>
    <p:sldId id="310" r:id="rId5"/>
    <p:sldId id="281" r:id="rId6"/>
    <p:sldId id="257" r:id="rId7"/>
    <p:sldId id="259" r:id="rId8"/>
    <p:sldId id="311" r:id="rId9"/>
    <p:sldId id="303" r:id="rId10"/>
    <p:sldId id="312" r:id="rId11"/>
    <p:sldId id="313" r:id="rId12"/>
    <p:sldId id="314" r:id="rId13"/>
    <p:sldId id="315" r:id="rId14"/>
    <p:sldId id="316" r:id="rId15"/>
    <p:sldId id="317" r:id="rId16"/>
    <p:sldId id="318" r:id="rId17"/>
    <p:sldId id="332" r:id="rId18"/>
    <p:sldId id="331" r:id="rId19"/>
    <p:sldId id="319" r:id="rId20"/>
    <p:sldId id="334" r:id="rId21"/>
    <p:sldId id="335" r:id="rId22"/>
    <p:sldId id="336" r:id="rId23"/>
    <p:sldId id="337" r:id="rId24"/>
    <p:sldId id="338" r:id="rId25"/>
    <p:sldId id="339" r:id="rId26"/>
    <p:sldId id="340" r:id="rId27"/>
    <p:sldId id="320" r:id="rId28"/>
    <p:sldId id="323" r:id="rId29"/>
    <p:sldId id="341" r:id="rId30"/>
    <p:sldId id="342" r:id="rId31"/>
    <p:sldId id="324" r:id="rId32"/>
    <p:sldId id="330" r:id="rId33"/>
    <p:sldId id="333" r:id="rId34"/>
  </p:sldIdLst>
  <p:sldSz cx="12192000" cy="6858000"/>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 initials="n" lastIdx="9" clrIdx="0">
    <p:extLst>
      <p:ext uri="{19B8F6BF-5375-455C-9EA6-DF929625EA0E}">
        <p15:presenceInfo xmlns:p15="http://schemas.microsoft.com/office/powerpoint/2012/main" userId="nico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7" autoAdjust="0"/>
    <p:restoredTop sz="94660"/>
  </p:normalViewPr>
  <p:slideViewPr>
    <p:cSldViewPr snapToGrid="0">
      <p:cViewPr varScale="1">
        <p:scale>
          <a:sx n="108" d="100"/>
          <a:sy n="108" d="100"/>
        </p:scale>
        <p:origin x="11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09T01:48:08.713" idx="1">
    <p:pos x="3500" y="3042"/>
    <p:text>http://www.amara.org/ko/videos/pSogoLjbNE45/info/golden-balls-ps100000-split-or-steal-140308/ (stop 2.52)</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09T01:48:08.713" idx="1">
    <p:pos x="4364" y="3005"/>
    <p:text>https://www.youtube.com/watch?v=u7hZ9jKrwvo (patenza 58', stop 3.10')</p:text>
    <p:extLst mod="1">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9C069556-51C6-48C1-8B43-2E1BCA0899B9}" type="datetimeFigureOut">
              <a:rPr lang="it-IT" smtClean="0"/>
              <a:t>19/03/2019</a:t>
            </a:fld>
            <a:endParaRPr lang="it-IT"/>
          </a:p>
        </p:txBody>
      </p:sp>
      <p:sp>
        <p:nvSpPr>
          <p:cNvPr id="4" name="Segnaposto immagine diapositiva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35F6BBAA-A05C-4AB0-B3AF-0DD1ED2C2B10}" type="slidenum">
              <a:rPr lang="it-IT" smtClean="0"/>
              <a:t>‹N›</a:t>
            </a:fld>
            <a:endParaRPr lang="it-IT"/>
          </a:p>
        </p:txBody>
      </p:sp>
    </p:spTree>
    <p:extLst>
      <p:ext uri="{BB962C8B-B14F-4D97-AF65-F5344CB8AC3E}">
        <p14:creationId xmlns:p14="http://schemas.microsoft.com/office/powerpoint/2010/main" val="762591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5F6BBAA-A05C-4AB0-B3AF-0DD1ED2C2B10}" type="slidenum">
              <a:rPr lang="it-IT" smtClean="0"/>
              <a:t>4</a:t>
            </a:fld>
            <a:endParaRPr lang="it-IT"/>
          </a:p>
        </p:txBody>
      </p:sp>
    </p:spTree>
    <p:extLst>
      <p:ext uri="{BB962C8B-B14F-4D97-AF65-F5344CB8AC3E}">
        <p14:creationId xmlns:p14="http://schemas.microsoft.com/office/powerpoint/2010/main" val="2482029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577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765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A48B74-B9A9-4339-A953-F3B24E0891F2}" type="slidenum">
              <a:rPr lang="it-IT" smtClean="0"/>
              <a:pPr fontAlgn="base">
                <a:spcBef>
                  <a:spcPct val="0"/>
                </a:spcBef>
                <a:spcAft>
                  <a:spcPct val="0"/>
                </a:spcAft>
                <a:defRPr/>
              </a:pPr>
              <a:t>28</a:t>
            </a:fld>
            <a:endParaRPr lang="it-IT" smtClean="0"/>
          </a:p>
        </p:txBody>
      </p:sp>
    </p:spTree>
    <p:extLst>
      <p:ext uri="{BB962C8B-B14F-4D97-AF65-F5344CB8AC3E}">
        <p14:creationId xmlns:p14="http://schemas.microsoft.com/office/powerpoint/2010/main" val="4081573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78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2970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F7F0A9-597A-47AC-B2AB-B368E9F7DE79}" type="slidenum">
              <a:rPr lang="it-IT" smtClean="0"/>
              <a:pPr fontAlgn="base">
                <a:spcBef>
                  <a:spcPct val="0"/>
                </a:spcBef>
                <a:spcAft>
                  <a:spcPct val="0"/>
                </a:spcAft>
                <a:defRPr/>
              </a:pPr>
              <a:t>30</a:t>
            </a:fld>
            <a:endParaRPr lang="it-IT" smtClean="0"/>
          </a:p>
        </p:txBody>
      </p:sp>
    </p:spTree>
    <p:extLst>
      <p:ext uri="{BB962C8B-B14F-4D97-AF65-F5344CB8AC3E}">
        <p14:creationId xmlns:p14="http://schemas.microsoft.com/office/powerpoint/2010/main" val="1117030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5F6BBAA-A05C-4AB0-B3AF-0DD1ED2C2B10}" type="slidenum">
              <a:rPr lang="it-IT" smtClean="0"/>
              <a:t>5</a:t>
            </a:fld>
            <a:endParaRPr lang="it-IT"/>
          </a:p>
        </p:txBody>
      </p:sp>
    </p:spTree>
    <p:extLst>
      <p:ext uri="{BB962C8B-B14F-4D97-AF65-F5344CB8AC3E}">
        <p14:creationId xmlns:p14="http://schemas.microsoft.com/office/powerpoint/2010/main" val="49889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5F6BBAA-A05C-4AB0-B3AF-0DD1ED2C2B10}" type="slidenum">
              <a:rPr lang="it-IT" smtClean="0"/>
              <a:t>6</a:t>
            </a:fld>
            <a:endParaRPr lang="it-IT"/>
          </a:p>
        </p:txBody>
      </p:sp>
    </p:spTree>
    <p:extLst>
      <p:ext uri="{BB962C8B-B14F-4D97-AF65-F5344CB8AC3E}">
        <p14:creationId xmlns:p14="http://schemas.microsoft.com/office/powerpoint/2010/main" val="833754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577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765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A48B74-B9A9-4339-A953-F3B24E0891F2}" type="slidenum">
              <a:rPr kumimoji="0" lang="it-IT"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it-IT" sz="13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820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78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2970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F7F0A9-597A-47AC-B2AB-B368E9F7DE79}" type="slidenum">
              <a:rPr lang="it-IT" smtClean="0"/>
              <a:pPr fontAlgn="base">
                <a:spcBef>
                  <a:spcPct val="0"/>
                </a:spcBef>
                <a:spcAft>
                  <a:spcPct val="0"/>
                </a:spcAft>
                <a:defRPr/>
              </a:pPr>
              <a:t>15</a:t>
            </a:fld>
            <a:endParaRPr lang="it-IT" smtClean="0"/>
          </a:p>
        </p:txBody>
      </p:sp>
    </p:spTree>
    <p:extLst>
      <p:ext uri="{BB962C8B-B14F-4D97-AF65-F5344CB8AC3E}">
        <p14:creationId xmlns:p14="http://schemas.microsoft.com/office/powerpoint/2010/main" val="1532697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78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Esercizi: cosa avviene se uno dei due paesi muove prima e uno dopo? Cambia l’esito atteso del gioco?</a:t>
            </a:r>
          </a:p>
          <a:p>
            <a:pPr eaLnBrk="1" hangingPunct="1">
              <a:spcBef>
                <a:spcPct val="0"/>
              </a:spcBef>
            </a:pPr>
            <a:r>
              <a:rPr lang="it-IT" dirty="0" smtClean="0"/>
              <a:t>Come si modifica il gioco se esiste una autorità che può infliggere una multa pari a 3 a chi non coopera alla costruzione del progetto? E se l’autorità può multare solo uno dei due paesi?</a:t>
            </a:r>
          </a:p>
        </p:txBody>
      </p:sp>
      <p:sp>
        <p:nvSpPr>
          <p:cNvPr id="2970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F7F0A9-597A-47AC-B2AB-B368E9F7DE79}" type="slidenum">
              <a:rPr lang="it-IT" smtClean="0"/>
              <a:pPr fontAlgn="base">
                <a:spcBef>
                  <a:spcPct val="0"/>
                </a:spcBef>
                <a:spcAft>
                  <a:spcPct val="0"/>
                </a:spcAft>
                <a:defRPr/>
              </a:pPr>
              <a:t>16</a:t>
            </a:fld>
            <a:endParaRPr lang="it-IT" smtClean="0"/>
          </a:p>
        </p:txBody>
      </p:sp>
    </p:spTree>
    <p:extLst>
      <p:ext uri="{BB962C8B-B14F-4D97-AF65-F5344CB8AC3E}">
        <p14:creationId xmlns:p14="http://schemas.microsoft.com/office/powerpoint/2010/main" val="2747495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78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2970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F7F0A9-597A-47AC-B2AB-B368E9F7DE79}" type="slidenum">
              <a:rPr lang="it-IT" smtClean="0"/>
              <a:pPr fontAlgn="base">
                <a:spcBef>
                  <a:spcPct val="0"/>
                </a:spcBef>
                <a:spcAft>
                  <a:spcPct val="0"/>
                </a:spcAft>
                <a:defRPr/>
              </a:pPr>
              <a:t>17</a:t>
            </a:fld>
            <a:endParaRPr lang="it-IT" smtClean="0"/>
          </a:p>
        </p:txBody>
      </p:sp>
    </p:spTree>
    <p:extLst>
      <p:ext uri="{BB962C8B-B14F-4D97-AF65-F5344CB8AC3E}">
        <p14:creationId xmlns:p14="http://schemas.microsoft.com/office/powerpoint/2010/main" val="3014145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78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2970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F7F0A9-597A-47AC-B2AB-B368E9F7DE79}" type="slidenum">
              <a:rPr lang="it-IT" smtClean="0"/>
              <a:pPr fontAlgn="base">
                <a:spcBef>
                  <a:spcPct val="0"/>
                </a:spcBef>
                <a:spcAft>
                  <a:spcPct val="0"/>
                </a:spcAft>
                <a:defRPr/>
              </a:pPr>
              <a:t>18</a:t>
            </a:fld>
            <a:endParaRPr lang="it-IT" smtClean="0"/>
          </a:p>
        </p:txBody>
      </p:sp>
    </p:spTree>
    <p:extLst>
      <p:ext uri="{BB962C8B-B14F-4D97-AF65-F5344CB8AC3E}">
        <p14:creationId xmlns:p14="http://schemas.microsoft.com/office/powerpoint/2010/main" val="535090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78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2970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F7F0A9-597A-47AC-B2AB-B368E9F7DE79}" type="slidenum">
              <a:rPr kumimoji="0" lang="it-IT"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it-IT" sz="13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8723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19 Marzo 2019</a:t>
            </a:r>
            <a:endParaRPr lang="it-IT"/>
          </a:p>
        </p:txBody>
      </p:sp>
      <p:sp>
        <p:nvSpPr>
          <p:cNvPr id="5" name="Segnaposto piè di pagina 4"/>
          <p:cNvSpPr>
            <a:spLocks noGrp="1"/>
          </p:cNvSpPr>
          <p:nvPr>
            <p:ph type="ftr" sz="quarter" idx="11"/>
          </p:nvPr>
        </p:nvSpPr>
        <p:spPr/>
        <p:txBody>
          <a:bodyPr/>
          <a:lstStyle/>
          <a:p>
            <a:r>
              <a:rPr lang="it-IT" smtClean="0"/>
              <a:t>Lezione di orientamento</a:t>
            </a:r>
            <a:endParaRPr lang="it-IT"/>
          </a:p>
        </p:txBody>
      </p:sp>
      <p:sp>
        <p:nvSpPr>
          <p:cNvPr id="6" name="Segnaposto numero diapositiva 5"/>
          <p:cNvSpPr>
            <a:spLocks noGrp="1"/>
          </p:cNvSpPr>
          <p:nvPr>
            <p:ph type="sldNum" sz="quarter" idx="12"/>
          </p:nvPr>
        </p:nvSpPr>
        <p:spPr/>
        <p:txBody>
          <a:bodyPr/>
          <a:lstStyle/>
          <a:p>
            <a:fld id="{B12DF7F3-E877-40DA-B96D-BFB600F7E987}" type="slidenum">
              <a:rPr lang="it-IT" smtClean="0"/>
              <a:t>‹N›</a:t>
            </a:fld>
            <a:endParaRPr lang="it-IT"/>
          </a:p>
        </p:txBody>
      </p:sp>
    </p:spTree>
    <p:extLst>
      <p:ext uri="{BB962C8B-B14F-4D97-AF65-F5344CB8AC3E}">
        <p14:creationId xmlns:p14="http://schemas.microsoft.com/office/powerpoint/2010/main" val="4276398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19 Marzo 2019</a:t>
            </a:r>
            <a:endParaRPr lang="it-IT"/>
          </a:p>
        </p:txBody>
      </p:sp>
      <p:sp>
        <p:nvSpPr>
          <p:cNvPr id="5" name="Segnaposto piè di pagina 4"/>
          <p:cNvSpPr>
            <a:spLocks noGrp="1"/>
          </p:cNvSpPr>
          <p:nvPr>
            <p:ph type="ftr" sz="quarter" idx="11"/>
          </p:nvPr>
        </p:nvSpPr>
        <p:spPr/>
        <p:txBody>
          <a:bodyPr/>
          <a:lstStyle/>
          <a:p>
            <a:r>
              <a:rPr lang="it-IT" smtClean="0"/>
              <a:t>Lezione di orientamento</a:t>
            </a:r>
            <a:endParaRPr lang="it-IT"/>
          </a:p>
        </p:txBody>
      </p:sp>
      <p:sp>
        <p:nvSpPr>
          <p:cNvPr id="6" name="Segnaposto numero diapositiva 5"/>
          <p:cNvSpPr>
            <a:spLocks noGrp="1"/>
          </p:cNvSpPr>
          <p:nvPr>
            <p:ph type="sldNum" sz="quarter" idx="12"/>
          </p:nvPr>
        </p:nvSpPr>
        <p:spPr/>
        <p:txBody>
          <a:bodyPr/>
          <a:lstStyle/>
          <a:p>
            <a:fld id="{B12DF7F3-E877-40DA-B96D-BFB600F7E987}" type="slidenum">
              <a:rPr lang="it-IT" smtClean="0"/>
              <a:t>‹N›</a:t>
            </a:fld>
            <a:endParaRPr lang="it-IT"/>
          </a:p>
        </p:txBody>
      </p:sp>
    </p:spTree>
    <p:extLst>
      <p:ext uri="{BB962C8B-B14F-4D97-AF65-F5344CB8AC3E}">
        <p14:creationId xmlns:p14="http://schemas.microsoft.com/office/powerpoint/2010/main" val="254323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19 Marzo 2019</a:t>
            </a:r>
            <a:endParaRPr lang="it-IT"/>
          </a:p>
        </p:txBody>
      </p:sp>
      <p:sp>
        <p:nvSpPr>
          <p:cNvPr id="5" name="Segnaposto piè di pagina 4"/>
          <p:cNvSpPr>
            <a:spLocks noGrp="1"/>
          </p:cNvSpPr>
          <p:nvPr>
            <p:ph type="ftr" sz="quarter" idx="11"/>
          </p:nvPr>
        </p:nvSpPr>
        <p:spPr/>
        <p:txBody>
          <a:bodyPr/>
          <a:lstStyle/>
          <a:p>
            <a:r>
              <a:rPr lang="it-IT" smtClean="0"/>
              <a:t>Lezione di orientamento</a:t>
            </a:r>
            <a:endParaRPr lang="it-IT"/>
          </a:p>
        </p:txBody>
      </p:sp>
      <p:sp>
        <p:nvSpPr>
          <p:cNvPr id="6" name="Segnaposto numero diapositiva 5"/>
          <p:cNvSpPr>
            <a:spLocks noGrp="1"/>
          </p:cNvSpPr>
          <p:nvPr>
            <p:ph type="sldNum" sz="quarter" idx="12"/>
          </p:nvPr>
        </p:nvSpPr>
        <p:spPr/>
        <p:txBody>
          <a:bodyPr/>
          <a:lstStyle/>
          <a:p>
            <a:fld id="{B12DF7F3-E877-40DA-B96D-BFB600F7E987}" type="slidenum">
              <a:rPr lang="it-IT" smtClean="0"/>
              <a:t>‹N›</a:t>
            </a:fld>
            <a:endParaRPr lang="it-IT"/>
          </a:p>
        </p:txBody>
      </p:sp>
    </p:spTree>
    <p:extLst>
      <p:ext uri="{BB962C8B-B14F-4D97-AF65-F5344CB8AC3E}">
        <p14:creationId xmlns:p14="http://schemas.microsoft.com/office/powerpoint/2010/main" val="245361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19 Marzo 2019</a:t>
            </a:r>
            <a:endParaRPr lang="it-IT"/>
          </a:p>
        </p:txBody>
      </p:sp>
      <p:sp>
        <p:nvSpPr>
          <p:cNvPr id="5" name="Segnaposto piè di pagina 4"/>
          <p:cNvSpPr>
            <a:spLocks noGrp="1"/>
          </p:cNvSpPr>
          <p:nvPr>
            <p:ph type="ftr" sz="quarter" idx="11"/>
          </p:nvPr>
        </p:nvSpPr>
        <p:spPr/>
        <p:txBody>
          <a:bodyPr/>
          <a:lstStyle/>
          <a:p>
            <a:r>
              <a:rPr lang="it-IT" smtClean="0"/>
              <a:t>Lezione di orientamento</a:t>
            </a:r>
            <a:endParaRPr lang="it-IT"/>
          </a:p>
        </p:txBody>
      </p:sp>
      <p:sp>
        <p:nvSpPr>
          <p:cNvPr id="6" name="Segnaposto numero diapositiva 5"/>
          <p:cNvSpPr>
            <a:spLocks noGrp="1"/>
          </p:cNvSpPr>
          <p:nvPr>
            <p:ph type="sldNum" sz="quarter" idx="12"/>
          </p:nvPr>
        </p:nvSpPr>
        <p:spPr/>
        <p:txBody>
          <a:bodyPr/>
          <a:lstStyle/>
          <a:p>
            <a:fld id="{EE452C56-0187-4AC5-8618-9DA564E212B3}" type="slidenum">
              <a:rPr lang="it-IT" smtClean="0"/>
              <a:t>‹N›</a:t>
            </a:fld>
            <a:endParaRPr lang="it-IT"/>
          </a:p>
        </p:txBody>
      </p:sp>
    </p:spTree>
    <p:extLst>
      <p:ext uri="{BB962C8B-B14F-4D97-AF65-F5344CB8AC3E}">
        <p14:creationId xmlns:p14="http://schemas.microsoft.com/office/powerpoint/2010/main" val="3793488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19 Marzo 2019</a:t>
            </a:r>
            <a:endParaRPr lang="it-IT"/>
          </a:p>
        </p:txBody>
      </p:sp>
      <p:sp>
        <p:nvSpPr>
          <p:cNvPr id="5" name="Segnaposto piè di pagina 4"/>
          <p:cNvSpPr>
            <a:spLocks noGrp="1"/>
          </p:cNvSpPr>
          <p:nvPr>
            <p:ph type="ftr" sz="quarter" idx="11"/>
          </p:nvPr>
        </p:nvSpPr>
        <p:spPr/>
        <p:txBody>
          <a:bodyPr/>
          <a:lstStyle/>
          <a:p>
            <a:r>
              <a:rPr lang="it-IT" smtClean="0"/>
              <a:t>Lezione di orientamento</a:t>
            </a:r>
            <a:endParaRPr lang="it-IT"/>
          </a:p>
        </p:txBody>
      </p:sp>
      <p:sp>
        <p:nvSpPr>
          <p:cNvPr id="6" name="Segnaposto numero diapositiva 5"/>
          <p:cNvSpPr>
            <a:spLocks noGrp="1"/>
          </p:cNvSpPr>
          <p:nvPr>
            <p:ph type="sldNum" sz="quarter" idx="12"/>
          </p:nvPr>
        </p:nvSpPr>
        <p:spPr/>
        <p:txBody>
          <a:bodyPr/>
          <a:lstStyle/>
          <a:p>
            <a:fld id="{EE452C56-0187-4AC5-8618-9DA564E212B3}" type="slidenum">
              <a:rPr lang="it-IT" smtClean="0"/>
              <a:t>‹N›</a:t>
            </a:fld>
            <a:endParaRPr lang="it-IT"/>
          </a:p>
        </p:txBody>
      </p:sp>
    </p:spTree>
    <p:extLst>
      <p:ext uri="{BB962C8B-B14F-4D97-AF65-F5344CB8AC3E}">
        <p14:creationId xmlns:p14="http://schemas.microsoft.com/office/powerpoint/2010/main" val="2236604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it-IT" smtClean="0"/>
              <a:t>19 Marzo 2019</a:t>
            </a:r>
            <a:endParaRPr lang="it-IT"/>
          </a:p>
        </p:txBody>
      </p:sp>
      <p:sp>
        <p:nvSpPr>
          <p:cNvPr id="5" name="Segnaposto piè di pagina 4"/>
          <p:cNvSpPr>
            <a:spLocks noGrp="1"/>
          </p:cNvSpPr>
          <p:nvPr>
            <p:ph type="ftr" sz="quarter" idx="11"/>
          </p:nvPr>
        </p:nvSpPr>
        <p:spPr/>
        <p:txBody>
          <a:bodyPr/>
          <a:lstStyle/>
          <a:p>
            <a:r>
              <a:rPr lang="it-IT" smtClean="0"/>
              <a:t>Lezione di orientamento</a:t>
            </a:r>
            <a:endParaRPr lang="it-IT"/>
          </a:p>
        </p:txBody>
      </p:sp>
      <p:sp>
        <p:nvSpPr>
          <p:cNvPr id="6" name="Segnaposto numero diapositiva 5"/>
          <p:cNvSpPr>
            <a:spLocks noGrp="1"/>
          </p:cNvSpPr>
          <p:nvPr>
            <p:ph type="sldNum" sz="quarter" idx="12"/>
          </p:nvPr>
        </p:nvSpPr>
        <p:spPr/>
        <p:txBody>
          <a:bodyPr/>
          <a:lstStyle/>
          <a:p>
            <a:fld id="{EE452C56-0187-4AC5-8618-9DA564E212B3}" type="slidenum">
              <a:rPr lang="it-IT" smtClean="0"/>
              <a:t>‹N›</a:t>
            </a:fld>
            <a:endParaRPr lang="it-IT"/>
          </a:p>
        </p:txBody>
      </p:sp>
    </p:spTree>
    <p:extLst>
      <p:ext uri="{BB962C8B-B14F-4D97-AF65-F5344CB8AC3E}">
        <p14:creationId xmlns:p14="http://schemas.microsoft.com/office/powerpoint/2010/main" val="3033265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19 Marzo 2019</a:t>
            </a:r>
            <a:endParaRPr lang="it-IT"/>
          </a:p>
        </p:txBody>
      </p:sp>
      <p:sp>
        <p:nvSpPr>
          <p:cNvPr id="6" name="Segnaposto piè di pagina 5"/>
          <p:cNvSpPr>
            <a:spLocks noGrp="1"/>
          </p:cNvSpPr>
          <p:nvPr>
            <p:ph type="ftr" sz="quarter" idx="11"/>
          </p:nvPr>
        </p:nvSpPr>
        <p:spPr/>
        <p:txBody>
          <a:bodyPr/>
          <a:lstStyle/>
          <a:p>
            <a:r>
              <a:rPr lang="it-IT" smtClean="0"/>
              <a:t>Lezione di orientamento</a:t>
            </a:r>
            <a:endParaRPr lang="it-IT"/>
          </a:p>
        </p:txBody>
      </p:sp>
      <p:sp>
        <p:nvSpPr>
          <p:cNvPr id="7" name="Segnaposto numero diapositiva 6"/>
          <p:cNvSpPr>
            <a:spLocks noGrp="1"/>
          </p:cNvSpPr>
          <p:nvPr>
            <p:ph type="sldNum" sz="quarter" idx="12"/>
          </p:nvPr>
        </p:nvSpPr>
        <p:spPr/>
        <p:txBody>
          <a:bodyPr/>
          <a:lstStyle/>
          <a:p>
            <a:fld id="{EE452C56-0187-4AC5-8618-9DA564E212B3}" type="slidenum">
              <a:rPr lang="it-IT" smtClean="0"/>
              <a:t>‹N›</a:t>
            </a:fld>
            <a:endParaRPr lang="it-IT"/>
          </a:p>
        </p:txBody>
      </p:sp>
    </p:spTree>
    <p:extLst>
      <p:ext uri="{BB962C8B-B14F-4D97-AF65-F5344CB8AC3E}">
        <p14:creationId xmlns:p14="http://schemas.microsoft.com/office/powerpoint/2010/main" val="2027884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19 Marzo 2019</a:t>
            </a:r>
            <a:endParaRPr lang="it-IT"/>
          </a:p>
        </p:txBody>
      </p:sp>
      <p:sp>
        <p:nvSpPr>
          <p:cNvPr id="8" name="Segnaposto piè di pagina 7"/>
          <p:cNvSpPr>
            <a:spLocks noGrp="1"/>
          </p:cNvSpPr>
          <p:nvPr>
            <p:ph type="ftr" sz="quarter" idx="11"/>
          </p:nvPr>
        </p:nvSpPr>
        <p:spPr/>
        <p:txBody>
          <a:bodyPr/>
          <a:lstStyle/>
          <a:p>
            <a:r>
              <a:rPr lang="it-IT" smtClean="0"/>
              <a:t>Lezione di orientamento</a:t>
            </a:r>
            <a:endParaRPr lang="it-IT"/>
          </a:p>
        </p:txBody>
      </p:sp>
      <p:sp>
        <p:nvSpPr>
          <p:cNvPr id="9" name="Segnaposto numero diapositiva 8"/>
          <p:cNvSpPr>
            <a:spLocks noGrp="1"/>
          </p:cNvSpPr>
          <p:nvPr>
            <p:ph type="sldNum" sz="quarter" idx="12"/>
          </p:nvPr>
        </p:nvSpPr>
        <p:spPr/>
        <p:txBody>
          <a:bodyPr/>
          <a:lstStyle/>
          <a:p>
            <a:fld id="{EE452C56-0187-4AC5-8618-9DA564E212B3}" type="slidenum">
              <a:rPr lang="it-IT" smtClean="0"/>
              <a:t>‹N›</a:t>
            </a:fld>
            <a:endParaRPr lang="it-IT"/>
          </a:p>
        </p:txBody>
      </p:sp>
    </p:spTree>
    <p:extLst>
      <p:ext uri="{BB962C8B-B14F-4D97-AF65-F5344CB8AC3E}">
        <p14:creationId xmlns:p14="http://schemas.microsoft.com/office/powerpoint/2010/main" val="3879641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r>
              <a:rPr lang="it-IT" smtClean="0"/>
              <a:t>19 Marzo 2019</a:t>
            </a:r>
            <a:endParaRPr lang="it-IT"/>
          </a:p>
        </p:txBody>
      </p:sp>
      <p:sp>
        <p:nvSpPr>
          <p:cNvPr id="4" name="Segnaposto piè di pagina 3"/>
          <p:cNvSpPr>
            <a:spLocks noGrp="1"/>
          </p:cNvSpPr>
          <p:nvPr>
            <p:ph type="ftr" sz="quarter" idx="11"/>
          </p:nvPr>
        </p:nvSpPr>
        <p:spPr/>
        <p:txBody>
          <a:bodyPr/>
          <a:lstStyle/>
          <a:p>
            <a:r>
              <a:rPr lang="it-IT" smtClean="0"/>
              <a:t>Lezione di orientamento</a:t>
            </a:r>
            <a:endParaRPr lang="it-IT"/>
          </a:p>
        </p:txBody>
      </p:sp>
      <p:sp>
        <p:nvSpPr>
          <p:cNvPr id="5" name="Segnaposto numero diapositiva 4"/>
          <p:cNvSpPr>
            <a:spLocks noGrp="1"/>
          </p:cNvSpPr>
          <p:nvPr>
            <p:ph type="sldNum" sz="quarter" idx="12"/>
          </p:nvPr>
        </p:nvSpPr>
        <p:spPr/>
        <p:txBody>
          <a:bodyPr/>
          <a:lstStyle/>
          <a:p>
            <a:fld id="{EE452C56-0187-4AC5-8618-9DA564E212B3}" type="slidenum">
              <a:rPr lang="it-IT" smtClean="0"/>
              <a:t>‹N›</a:t>
            </a:fld>
            <a:endParaRPr lang="it-IT"/>
          </a:p>
        </p:txBody>
      </p:sp>
    </p:spTree>
    <p:extLst>
      <p:ext uri="{BB962C8B-B14F-4D97-AF65-F5344CB8AC3E}">
        <p14:creationId xmlns:p14="http://schemas.microsoft.com/office/powerpoint/2010/main" val="3921819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19 Marzo 2019</a:t>
            </a:r>
            <a:endParaRPr lang="it-IT"/>
          </a:p>
        </p:txBody>
      </p:sp>
      <p:sp>
        <p:nvSpPr>
          <p:cNvPr id="3" name="Segnaposto piè di pagina 2"/>
          <p:cNvSpPr>
            <a:spLocks noGrp="1"/>
          </p:cNvSpPr>
          <p:nvPr>
            <p:ph type="ftr" sz="quarter" idx="11"/>
          </p:nvPr>
        </p:nvSpPr>
        <p:spPr/>
        <p:txBody>
          <a:bodyPr/>
          <a:lstStyle/>
          <a:p>
            <a:r>
              <a:rPr lang="it-IT" smtClean="0"/>
              <a:t>Lezione di orientamento</a:t>
            </a:r>
            <a:endParaRPr lang="it-IT"/>
          </a:p>
        </p:txBody>
      </p:sp>
      <p:sp>
        <p:nvSpPr>
          <p:cNvPr id="4" name="Segnaposto numero diapositiva 3"/>
          <p:cNvSpPr>
            <a:spLocks noGrp="1"/>
          </p:cNvSpPr>
          <p:nvPr>
            <p:ph type="sldNum" sz="quarter" idx="12"/>
          </p:nvPr>
        </p:nvSpPr>
        <p:spPr/>
        <p:txBody>
          <a:bodyPr/>
          <a:lstStyle/>
          <a:p>
            <a:fld id="{EE452C56-0187-4AC5-8618-9DA564E212B3}" type="slidenum">
              <a:rPr lang="it-IT" smtClean="0"/>
              <a:t>‹N›</a:t>
            </a:fld>
            <a:endParaRPr lang="it-IT"/>
          </a:p>
        </p:txBody>
      </p:sp>
    </p:spTree>
    <p:extLst>
      <p:ext uri="{BB962C8B-B14F-4D97-AF65-F5344CB8AC3E}">
        <p14:creationId xmlns:p14="http://schemas.microsoft.com/office/powerpoint/2010/main" val="817771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19 Marzo 2019</a:t>
            </a:r>
            <a:endParaRPr lang="it-IT"/>
          </a:p>
        </p:txBody>
      </p:sp>
      <p:sp>
        <p:nvSpPr>
          <p:cNvPr id="6" name="Segnaposto piè di pagina 5"/>
          <p:cNvSpPr>
            <a:spLocks noGrp="1"/>
          </p:cNvSpPr>
          <p:nvPr>
            <p:ph type="ftr" sz="quarter" idx="11"/>
          </p:nvPr>
        </p:nvSpPr>
        <p:spPr/>
        <p:txBody>
          <a:bodyPr/>
          <a:lstStyle/>
          <a:p>
            <a:r>
              <a:rPr lang="it-IT" smtClean="0"/>
              <a:t>Lezione di orientamento</a:t>
            </a:r>
            <a:endParaRPr lang="it-IT"/>
          </a:p>
        </p:txBody>
      </p:sp>
      <p:sp>
        <p:nvSpPr>
          <p:cNvPr id="7" name="Segnaposto numero diapositiva 6"/>
          <p:cNvSpPr>
            <a:spLocks noGrp="1"/>
          </p:cNvSpPr>
          <p:nvPr>
            <p:ph type="sldNum" sz="quarter" idx="12"/>
          </p:nvPr>
        </p:nvSpPr>
        <p:spPr/>
        <p:txBody>
          <a:bodyPr/>
          <a:lstStyle/>
          <a:p>
            <a:fld id="{EE452C56-0187-4AC5-8618-9DA564E212B3}" type="slidenum">
              <a:rPr lang="it-IT" smtClean="0"/>
              <a:t>‹N›</a:t>
            </a:fld>
            <a:endParaRPr lang="it-IT"/>
          </a:p>
        </p:txBody>
      </p:sp>
    </p:spTree>
    <p:extLst>
      <p:ext uri="{BB962C8B-B14F-4D97-AF65-F5344CB8AC3E}">
        <p14:creationId xmlns:p14="http://schemas.microsoft.com/office/powerpoint/2010/main" val="50735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19 Marzo 2019</a:t>
            </a:r>
            <a:endParaRPr lang="it-IT"/>
          </a:p>
        </p:txBody>
      </p:sp>
      <p:sp>
        <p:nvSpPr>
          <p:cNvPr id="5" name="Segnaposto piè di pagina 4"/>
          <p:cNvSpPr>
            <a:spLocks noGrp="1"/>
          </p:cNvSpPr>
          <p:nvPr>
            <p:ph type="ftr" sz="quarter" idx="11"/>
          </p:nvPr>
        </p:nvSpPr>
        <p:spPr/>
        <p:txBody>
          <a:bodyPr/>
          <a:lstStyle/>
          <a:p>
            <a:r>
              <a:rPr lang="it-IT" smtClean="0"/>
              <a:t>Lezione di orientamento</a:t>
            </a:r>
            <a:endParaRPr lang="it-IT"/>
          </a:p>
        </p:txBody>
      </p:sp>
      <p:sp>
        <p:nvSpPr>
          <p:cNvPr id="6" name="Segnaposto numero diapositiva 5"/>
          <p:cNvSpPr>
            <a:spLocks noGrp="1"/>
          </p:cNvSpPr>
          <p:nvPr>
            <p:ph type="sldNum" sz="quarter" idx="12"/>
          </p:nvPr>
        </p:nvSpPr>
        <p:spPr/>
        <p:txBody>
          <a:bodyPr/>
          <a:lstStyle/>
          <a:p>
            <a:fld id="{B12DF7F3-E877-40DA-B96D-BFB600F7E987}" type="slidenum">
              <a:rPr lang="it-IT" smtClean="0"/>
              <a:t>‹N›</a:t>
            </a:fld>
            <a:endParaRPr lang="it-IT"/>
          </a:p>
        </p:txBody>
      </p:sp>
    </p:spTree>
    <p:extLst>
      <p:ext uri="{BB962C8B-B14F-4D97-AF65-F5344CB8AC3E}">
        <p14:creationId xmlns:p14="http://schemas.microsoft.com/office/powerpoint/2010/main" val="1100627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19 Marzo 2019</a:t>
            </a:r>
            <a:endParaRPr lang="it-IT"/>
          </a:p>
        </p:txBody>
      </p:sp>
      <p:sp>
        <p:nvSpPr>
          <p:cNvPr id="6" name="Segnaposto piè di pagina 5"/>
          <p:cNvSpPr>
            <a:spLocks noGrp="1"/>
          </p:cNvSpPr>
          <p:nvPr>
            <p:ph type="ftr" sz="quarter" idx="11"/>
          </p:nvPr>
        </p:nvSpPr>
        <p:spPr/>
        <p:txBody>
          <a:bodyPr/>
          <a:lstStyle/>
          <a:p>
            <a:r>
              <a:rPr lang="it-IT" smtClean="0"/>
              <a:t>Lezione di orientamento</a:t>
            </a:r>
            <a:endParaRPr lang="it-IT"/>
          </a:p>
        </p:txBody>
      </p:sp>
      <p:sp>
        <p:nvSpPr>
          <p:cNvPr id="7" name="Segnaposto numero diapositiva 6"/>
          <p:cNvSpPr>
            <a:spLocks noGrp="1"/>
          </p:cNvSpPr>
          <p:nvPr>
            <p:ph type="sldNum" sz="quarter" idx="12"/>
          </p:nvPr>
        </p:nvSpPr>
        <p:spPr/>
        <p:txBody>
          <a:bodyPr/>
          <a:lstStyle/>
          <a:p>
            <a:fld id="{EE452C56-0187-4AC5-8618-9DA564E212B3}" type="slidenum">
              <a:rPr lang="it-IT" smtClean="0"/>
              <a:t>‹N›</a:t>
            </a:fld>
            <a:endParaRPr lang="it-IT"/>
          </a:p>
        </p:txBody>
      </p:sp>
    </p:spTree>
    <p:extLst>
      <p:ext uri="{BB962C8B-B14F-4D97-AF65-F5344CB8AC3E}">
        <p14:creationId xmlns:p14="http://schemas.microsoft.com/office/powerpoint/2010/main" val="734116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19 Marzo 2019</a:t>
            </a:r>
            <a:endParaRPr lang="it-IT"/>
          </a:p>
        </p:txBody>
      </p:sp>
      <p:sp>
        <p:nvSpPr>
          <p:cNvPr id="5" name="Segnaposto piè di pagina 4"/>
          <p:cNvSpPr>
            <a:spLocks noGrp="1"/>
          </p:cNvSpPr>
          <p:nvPr>
            <p:ph type="ftr" sz="quarter" idx="11"/>
          </p:nvPr>
        </p:nvSpPr>
        <p:spPr/>
        <p:txBody>
          <a:bodyPr/>
          <a:lstStyle/>
          <a:p>
            <a:r>
              <a:rPr lang="it-IT" smtClean="0"/>
              <a:t>Lezione di orientamento</a:t>
            </a:r>
            <a:endParaRPr lang="it-IT"/>
          </a:p>
        </p:txBody>
      </p:sp>
      <p:sp>
        <p:nvSpPr>
          <p:cNvPr id="6" name="Segnaposto numero diapositiva 5"/>
          <p:cNvSpPr>
            <a:spLocks noGrp="1"/>
          </p:cNvSpPr>
          <p:nvPr>
            <p:ph type="sldNum" sz="quarter" idx="12"/>
          </p:nvPr>
        </p:nvSpPr>
        <p:spPr/>
        <p:txBody>
          <a:bodyPr/>
          <a:lstStyle/>
          <a:p>
            <a:fld id="{EE452C56-0187-4AC5-8618-9DA564E212B3}" type="slidenum">
              <a:rPr lang="it-IT" smtClean="0"/>
              <a:t>‹N›</a:t>
            </a:fld>
            <a:endParaRPr lang="it-IT"/>
          </a:p>
        </p:txBody>
      </p:sp>
    </p:spTree>
    <p:extLst>
      <p:ext uri="{BB962C8B-B14F-4D97-AF65-F5344CB8AC3E}">
        <p14:creationId xmlns:p14="http://schemas.microsoft.com/office/powerpoint/2010/main" val="1911059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19 Marzo 2019</a:t>
            </a:r>
            <a:endParaRPr lang="it-IT"/>
          </a:p>
        </p:txBody>
      </p:sp>
      <p:sp>
        <p:nvSpPr>
          <p:cNvPr id="5" name="Segnaposto piè di pagina 4"/>
          <p:cNvSpPr>
            <a:spLocks noGrp="1"/>
          </p:cNvSpPr>
          <p:nvPr>
            <p:ph type="ftr" sz="quarter" idx="11"/>
          </p:nvPr>
        </p:nvSpPr>
        <p:spPr/>
        <p:txBody>
          <a:bodyPr/>
          <a:lstStyle/>
          <a:p>
            <a:r>
              <a:rPr lang="it-IT" smtClean="0"/>
              <a:t>Lezione di orientamento</a:t>
            </a:r>
            <a:endParaRPr lang="it-IT"/>
          </a:p>
        </p:txBody>
      </p:sp>
      <p:sp>
        <p:nvSpPr>
          <p:cNvPr id="6" name="Segnaposto numero diapositiva 5"/>
          <p:cNvSpPr>
            <a:spLocks noGrp="1"/>
          </p:cNvSpPr>
          <p:nvPr>
            <p:ph type="sldNum" sz="quarter" idx="12"/>
          </p:nvPr>
        </p:nvSpPr>
        <p:spPr/>
        <p:txBody>
          <a:bodyPr/>
          <a:lstStyle/>
          <a:p>
            <a:fld id="{EE452C56-0187-4AC5-8618-9DA564E212B3}" type="slidenum">
              <a:rPr lang="it-IT" smtClean="0"/>
              <a:t>‹N›</a:t>
            </a:fld>
            <a:endParaRPr lang="it-IT"/>
          </a:p>
        </p:txBody>
      </p:sp>
    </p:spTree>
    <p:extLst>
      <p:ext uri="{BB962C8B-B14F-4D97-AF65-F5344CB8AC3E}">
        <p14:creationId xmlns:p14="http://schemas.microsoft.com/office/powerpoint/2010/main" val="359454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it-IT" smtClean="0"/>
              <a:t>19 Marzo 2019</a:t>
            </a:r>
            <a:endParaRPr lang="it-IT"/>
          </a:p>
        </p:txBody>
      </p:sp>
      <p:sp>
        <p:nvSpPr>
          <p:cNvPr id="5" name="Segnaposto piè di pagina 4"/>
          <p:cNvSpPr>
            <a:spLocks noGrp="1"/>
          </p:cNvSpPr>
          <p:nvPr>
            <p:ph type="ftr" sz="quarter" idx="11"/>
          </p:nvPr>
        </p:nvSpPr>
        <p:spPr/>
        <p:txBody>
          <a:bodyPr/>
          <a:lstStyle/>
          <a:p>
            <a:r>
              <a:rPr lang="it-IT" smtClean="0"/>
              <a:t>Lezione di orientamento</a:t>
            </a:r>
            <a:endParaRPr lang="it-IT"/>
          </a:p>
        </p:txBody>
      </p:sp>
      <p:sp>
        <p:nvSpPr>
          <p:cNvPr id="6" name="Segnaposto numero diapositiva 5"/>
          <p:cNvSpPr>
            <a:spLocks noGrp="1"/>
          </p:cNvSpPr>
          <p:nvPr>
            <p:ph type="sldNum" sz="quarter" idx="12"/>
          </p:nvPr>
        </p:nvSpPr>
        <p:spPr/>
        <p:txBody>
          <a:bodyPr/>
          <a:lstStyle/>
          <a:p>
            <a:fld id="{B12DF7F3-E877-40DA-B96D-BFB600F7E987}" type="slidenum">
              <a:rPr lang="it-IT" smtClean="0"/>
              <a:t>‹N›</a:t>
            </a:fld>
            <a:endParaRPr lang="it-IT"/>
          </a:p>
        </p:txBody>
      </p:sp>
    </p:spTree>
    <p:extLst>
      <p:ext uri="{BB962C8B-B14F-4D97-AF65-F5344CB8AC3E}">
        <p14:creationId xmlns:p14="http://schemas.microsoft.com/office/powerpoint/2010/main" val="418252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19 Marzo 2019</a:t>
            </a:r>
            <a:endParaRPr lang="it-IT"/>
          </a:p>
        </p:txBody>
      </p:sp>
      <p:sp>
        <p:nvSpPr>
          <p:cNvPr id="6" name="Segnaposto piè di pagina 5"/>
          <p:cNvSpPr>
            <a:spLocks noGrp="1"/>
          </p:cNvSpPr>
          <p:nvPr>
            <p:ph type="ftr" sz="quarter" idx="11"/>
          </p:nvPr>
        </p:nvSpPr>
        <p:spPr/>
        <p:txBody>
          <a:bodyPr/>
          <a:lstStyle/>
          <a:p>
            <a:r>
              <a:rPr lang="it-IT" smtClean="0"/>
              <a:t>Lezione di orientamento</a:t>
            </a:r>
            <a:endParaRPr lang="it-IT"/>
          </a:p>
        </p:txBody>
      </p:sp>
      <p:sp>
        <p:nvSpPr>
          <p:cNvPr id="7" name="Segnaposto numero diapositiva 6"/>
          <p:cNvSpPr>
            <a:spLocks noGrp="1"/>
          </p:cNvSpPr>
          <p:nvPr>
            <p:ph type="sldNum" sz="quarter" idx="12"/>
          </p:nvPr>
        </p:nvSpPr>
        <p:spPr/>
        <p:txBody>
          <a:bodyPr/>
          <a:lstStyle/>
          <a:p>
            <a:fld id="{B12DF7F3-E877-40DA-B96D-BFB600F7E987}" type="slidenum">
              <a:rPr lang="it-IT" smtClean="0"/>
              <a:t>‹N›</a:t>
            </a:fld>
            <a:endParaRPr lang="it-IT"/>
          </a:p>
        </p:txBody>
      </p:sp>
    </p:spTree>
    <p:extLst>
      <p:ext uri="{BB962C8B-B14F-4D97-AF65-F5344CB8AC3E}">
        <p14:creationId xmlns:p14="http://schemas.microsoft.com/office/powerpoint/2010/main" val="3628741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19 Marzo 2019</a:t>
            </a:r>
            <a:endParaRPr lang="it-IT"/>
          </a:p>
        </p:txBody>
      </p:sp>
      <p:sp>
        <p:nvSpPr>
          <p:cNvPr id="8" name="Segnaposto piè di pagina 7"/>
          <p:cNvSpPr>
            <a:spLocks noGrp="1"/>
          </p:cNvSpPr>
          <p:nvPr>
            <p:ph type="ftr" sz="quarter" idx="11"/>
          </p:nvPr>
        </p:nvSpPr>
        <p:spPr/>
        <p:txBody>
          <a:bodyPr/>
          <a:lstStyle/>
          <a:p>
            <a:r>
              <a:rPr lang="it-IT" smtClean="0"/>
              <a:t>Lezione di orientamento</a:t>
            </a:r>
            <a:endParaRPr lang="it-IT"/>
          </a:p>
        </p:txBody>
      </p:sp>
      <p:sp>
        <p:nvSpPr>
          <p:cNvPr id="9" name="Segnaposto numero diapositiva 8"/>
          <p:cNvSpPr>
            <a:spLocks noGrp="1"/>
          </p:cNvSpPr>
          <p:nvPr>
            <p:ph type="sldNum" sz="quarter" idx="12"/>
          </p:nvPr>
        </p:nvSpPr>
        <p:spPr/>
        <p:txBody>
          <a:bodyPr/>
          <a:lstStyle/>
          <a:p>
            <a:fld id="{B12DF7F3-E877-40DA-B96D-BFB600F7E987}" type="slidenum">
              <a:rPr lang="it-IT" smtClean="0"/>
              <a:t>‹N›</a:t>
            </a:fld>
            <a:endParaRPr lang="it-IT"/>
          </a:p>
        </p:txBody>
      </p:sp>
    </p:spTree>
    <p:extLst>
      <p:ext uri="{BB962C8B-B14F-4D97-AF65-F5344CB8AC3E}">
        <p14:creationId xmlns:p14="http://schemas.microsoft.com/office/powerpoint/2010/main" val="4221645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r>
              <a:rPr lang="it-IT" smtClean="0"/>
              <a:t>19 Marzo 2019</a:t>
            </a:r>
            <a:endParaRPr lang="it-IT"/>
          </a:p>
        </p:txBody>
      </p:sp>
      <p:sp>
        <p:nvSpPr>
          <p:cNvPr id="4" name="Segnaposto piè di pagina 3"/>
          <p:cNvSpPr>
            <a:spLocks noGrp="1"/>
          </p:cNvSpPr>
          <p:nvPr>
            <p:ph type="ftr" sz="quarter" idx="11"/>
          </p:nvPr>
        </p:nvSpPr>
        <p:spPr/>
        <p:txBody>
          <a:bodyPr/>
          <a:lstStyle/>
          <a:p>
            <a:r>
              <a:rPr lang="it-IT" smtClean="0"/>
              <a:t>Lezione di orientamento</a:t>
            </a:r>
            <a:endParaRPr lang="it-IT"/>
          </a:p>
        </p:txBody>
      </p:sp>
      <p:sp>
        <p:nvSpPr>
          <p:cNvPr id="5" name="Segnaposto numero diapositiva 4"/>
          <p:cNvSpPr>
            <a:spLocks noGrp="1"/>
          </p:cNvSpPr>
          <p:nvPr>
            <p:ph type="sldNum" sz="quarter" idx="12"/>
          </p:nvPr>
        </p:nvSpPr>
        <p:spPr/>
        <p:txBody>
          <a:bodyPr/>
          <a:lstStyle/>
          <a:p>
            <a:fld id="{B12DF7F3-E877-40DA-B96D-BFB600F7E987}" type="slidenum">
              <a:rPr lang="it-IT" smtClean="0"/>
              <a:t>‹N›</a:t>
            </a:fld>
            <a:endParaRPr lang="it-IT"/>
          </a:p>
        </p:txBody>
      </p:sp>
    </p:spTree>
    <p:extLst>
      <p:ext uri="{BB962C8B-B14F-4D97-AF65-F5344CB8AC3E}">
        <p14:creationId xmlns:p14="http://schemas.microsoft.com/office/powerpoint/2010/main" val="305304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19 Marzo 2019</a:t>
            </a:r>
            <a:endParaRPr lang="it-IT"/>
          </a:p>
        </p:txBody>
      </p:sp>
      <p:sp>
        <p:nvSpPr>
          <p:cNvPr id="3" name="Segnaposto piè di pagina 2"/>
          <p:cNvSpPr>
            <a:spLocks noGrp="1"/>
          </p:cNvSpPr>
          <p:nvPr>
            <p:ph type="ftr" sz="quarter" idx="11"/>
          </p:nvPr>
        </p:nvSpPr>
        <p:spPr/>
        <p:txBody>
          <a:bodyPr/>
          <a:lstStyle/>
          <a:p>
            <a:r>
              <a:rPr lang="it-IT" smtClean="0"/>
              <a:t>Lezione di orientamento</a:t>
            </a:r>
            <a:endParaRPr lang="it-IT"/>
          </a:p>
        </p:txBody>
      </p:sp>
      <p:sp>
        <p:nvSpPr>
          <p:cNvPr id="4" name="Segnaposto numero diapositiva 3"/>
          <p:cNvSpPr>
            <a:spLocks noGrp="1"/>
          </p:cNvSpPr>
          <p:nvPr>
            <p:ph type="sldNum" sz="quarter" idx="12"/>
          </p:nvPr>
        </p:nvSpPr>
        <p:spPr/>
        <p:txBody>
          <a:bodyPr/>
          <a:lstStyle/>
          <a:p>
            <a:fld id="{B12DF7F3-E877-40DA-B96D-BFB600F7E987}" type="slidenum">
              <a:rPr lang="it-IT" smtClean="0"/>
              <a:t>‹N›</a:t>
            </a:fld>
            <a:endParaRPr lang="it-IT"/>
          </a:p>
        </p:txBody>
      </p:sp>
    </p:spTree>
    <p:extLst>
      <p:ext uri="{BB962C8B-B14F-4D97-AF65-F5344CB8AC3E}">
        <p14:creationId xmlns:p14="http://schemas.microsoft.com/office/powerpoint/2010/main" val="301476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19 Marzo 2019</a:t>
            </a:r>
            <a:endParaRPr lang="it-IT"/>
          </a:p>
        </p:txBody>
      </p:sp>
      <p:sp>
        <p:nvSpPr>
          <p:cNvPr id="6" name="Segnaposto piè di pagina 5"/>
          <p:cNvSpPr>
            <a:spLocks noGrp="1"/>
          </p:cNvSpPr>
          <p:nvPr>
            <p:ph type="ftr" sz="quarter" idx="11"/>
          </p:nvPr>
        </p:nvSpPr>
        <p:spPr/>
        <p:txBody>
          <a:bodyPr/>
          <a:lstStyle/>
          <a:p>
            <a:r>
              <a:rPr lang="it-IT" smtClean="0"/>
              <a:t>Lezione di orientamento</a:t>
            </a:r>
            <a:endParaRPr lang="it-IT"/>
          </a:p>
        </p:txBody>
      </p:sp>
      <p:sp>
        <p:nvSpPr>
          <p:cNvPr id="7" name="Segnaposto numero diapositiva 6"/>
          <p:cNvSpPr>
            <a:spLocks noGrp="1"/>
          </p:cNvSpPr>
          <p:nvPr>
            <p:ph type="sldNum" sz="quarter" idx="12"/>
          </p:nvPr>
        </p:nvSpPr>
        <p:spPr/>
        <p:txBody>
          <a:bodyPr/>
          <a:lstStyle/>
          <a:p>
            <a:fld id="{B12DF7F3-E877-40DA-B96D-BFB600F7E987}" type="slidenum">
              <a:rPr lang="it-IT" smtClean="0"/>
              <a:t>‹N›</a:t>
            </a:fld>
            <a:endParaRPr lang="it-IT"/>
          </a:p>
        </p:txBody>
      </p:sp>
    </p:spTree>
    <p:extLst>
      <p:ext uri="{BB962C8B-B14F-4D97-AF65-F5344CB8AC3E}">
        <p14:creationId xmlns:p14="http://schemas.microsoft.com/office/powerpoint/2010/main" val="160475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19 Marzo 2019</a:t>
            </a:r>
            <a:endParaRPr lang="it-IT"/>
          </a:p>
        </p:txBody>
      </p:sp>
      <p:sp>
        <p:nvSpPr>
          <p:cNvPr id="6" name="Segnaposto piè di pagina 5"/>
          <p:cNvSpPr>
            <a:spLocks noGrp="1"/>
          </p:cNvSpPr>
          <p:nvPr>
            <p:ph type="ftr" sz="quarter" idx="11"/>
          </p:nvPr>
        </p:nvSpPr>
        <p:spPr/>
        <p:txBody>
          <a:bodyPr/>
          <a:lstStyle/>
          <a:p>
            <a:r>
              <a:rPr lang="it-IT" smtClean="0"/>
              <a:t>Lezione di orientamento</a:t>
            </a:r>
            <a:endParaRPr lang="it-IT"/>
          </a:p>
        </p:txBody>
      </p:sp>
      <p:sp>
        <p:nvSpPr>
          <p:cNvPr id="7" name="Segnaposto numero diapositiva 6"/>
          <p:cNvSpPr>
            <a:spLocks noGrp="1"/>
          </p:cNvSpPr>
          <p:nvPr>
            <p:ph type="sldNum" sz="quarter" idx="12"/>
          </p:nvPr>
        </p:nvSpPr>
        <p:spPr/>
        <p:txBody>
          <a:bodyPr/>
          <a:lstStyle/>
          <a:p>
            <a:fld id="{B12DF7F3-E877-40DA-B96D-BFB600F7E987}" type="slidenum">
              <a:rPr lang="it-IT" smtClean="0"/>
              <a:t>‹N›</a:t>
            </a:fld>
            <a:endParaRPr lang="it-IT"/>
          </a:p>
        </p:txBody>
      </p:sp>
    </p:spTree>
    <p:extLst>
      <p:ext uri="{BB962C8B-B14F-4D97-AF65-F5344CB8AC3E}">
        <p14:creationId xmlns:p14="http://schemas.microsoft.com/office/powerpoint/2010/main" val="2386716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19 Marzo 2019</a:t>
            </a:r>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Lezione di orientamento</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DF7F3-E877-40DA-B96D-BFB600F7E987}" type="slidenum">
              <a:rPr lang="it-IT" smtClean="0"/>
              <a:t>‹N›</a:t>
            </a:fld>
            <a:endParaRPr lang="it-IT"/>
          </a:p>
        </p:txBody>
      </p:sp>
    </p:spTree>
    <p:extLst>
      <p:ext uri="{BB962C8B-B14F-4D97-AF65-F5344CB8AC3E}">
        <p14:creationId xmlns:p14="http://schemas.microsoft.com/office/powerpoint/2010/main" val="4140666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19 Marzo 2019</a:t>
            </a:r>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Lezione di orientamento</a:t>
            </a:r>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52C56-0187-4AC5-8618-9DA564E212B3}" type="slidenum">
              <a:rPr lang="it-IT" smtClean="0"/>
              <a:t>‹N›</a:t>
            </a:fld>
            <a:endParaRPr lang="it-IT"/>
          </a:p>
        </p:txBody>
      </p:sp>
    </p:spTree>
    <p:extLst>
      <p:ext uri="{BB962C8B-B14F-4D97-AF65-F5344CB8AC3E}">
        <p14:creationId xmlns:p14="http://schemas.microsoft.com/office/powerpoint/2010/main" val="3173789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icola.doni@unifi.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mara.org/ko/videos/pSogoLjbNE45/info/golden-balls-ps100000-split-or-steal-140308/" TargetMode="Externa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rd-Hv-sl5_U" TargetMode="External"/><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hyperlink" Target="http://www.ilsaggiatore.com/argomenti/economia/9788842819820/economia-istruzioni-per-luso/"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u7hZ9jKrwvo" TargetMode="External"/><Relationship Id="rId1" Type="http://schemas.openxmlformats.org/officeDocument/2006/relationships/slideLayout" Target="../slideLayouts/slideLayout20.xml"/><Relationship Id="rId4" Type="http://schemas.openxmlformats.org/officeDocument/2006/relationships/comments" Target="../comments/commen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9800" y="1916833"/>
            <a:ext cx="7772400" cy="1683618"/>
          </a:xfrm>
        </p:spPr>
        <p:txBody>
          <a:bodyPr>
            <a:normAutofit/>
          </a:bodyPr>
          <a:lstStyle/>
          <a:p>
            <a:r>
              <a:rPr lang="it-IT" sz="4800" dirty="0">
                <a:latin typeface="Cooper Black" panose="0208090404030B020404" pitchFamily="18" charset="0"/>
              </a:rPr>
              <a:t>L’economia non è </a:t>
            </a:r>
            <a:br>
              <a:rPr lang="it-IT" sz="4800" dirty="0">
                <a:latin typeface="Cooper Black" panose="0208090404030B020404" pitchFamily="18" charset="0"/>
              </a:rPr>
            </a:br>
            <a:r>
              <a:rPr lang="it-IT" sz="4800" dirty="0">
                <a:latin typeface="Cooper Black" panose="0208090404030B020404" pitchFamily="18" charset="0"/>
              </a:rPr>
              <a:t>(solo) un gioco</a:t>
            </a:r>
          </a:p>
        </p:txBody>
      </p:sp>
      <p:sp>
        <p:nvSpPr>
          <p:cNvPr id="3" name="Sottotitolo 2"/>
          <p:cNvSpPr>
            <a:spLocks noGrp="1"/>
          </p:cNvSpPr>
          <p:nvPr>
            <p:ph type="subTitle" idx="1"/>
          </p:nvPr>
        </p:nvSpPr>
        <p:spPr>
          <a:xfrm>
            <a:off x="2895600" y="3958208"/>
            <a:ext cx="7592888" cy="2063080"/>
          </a:xfrm>
        </p:spPr>
        <p:txBody>
          <a:bodyPr>
            <a:normAutofit fontScale="92500" lnSpcReduction="10000"/>
          </a:bodyPr>
          <a:lstStyle/>
          <a:p>
            <a:pPr marL="2330450"/>
            <a:endParaRPr lang="it-IT" sz="1900" dirty="0"/>
          </a:p>
          <a:p>
            <a:pPr marL="2330450"/>
            <a:endParaRPr lang="it-IT" sz="1900" dirty="0"/>
          </a:p>
          <a:p>
            <a:pPr marL="2330450"/>
            <a:endParaRPr lang="it-IT" sz="1800" dirty="0"/>
          </a:p>
          <a:p>
            <a:pPr marL="2065338" algn="l">
              <a:spcBef>
                <a:spcPts val="0"/>
              </a:spcBef>
            </a:pPr>
            <a:endParaRPr lang="it-IT" sz="1800" dirty="0">
              <a:latin typeface="Arial" panose="020B0604020202020204" pitchFamily="34" charset="0"/>
              <a:cs typeface="Arial" panose="020B0604020202020204" pitchFamily="34" charset="0"/>
            </a:endParaRPr>
          </a:p>
          <a:p>
            <a:pPr marL="2065338" algn="l">
              <a:spcBef>
                <a:spcPts val="0"/>
              </a:spcBef>
            </a:pPr>
            <a:r>
              <a:rPr lang="it-IT" sz="1800" dirty="0">
                <a:latin typeface="Arial" panose="020B0604020202020204" pitchFamily="34" charset="0"/>
                <a:cs typeface="Arial" panose="020B0604020202020204" pitchFamily="34" charset="0"/>
              </a:rPr>
              <a:t>Prof. Nicola </a:t>
            </a:r>
            <a:r>
              <a:rPr lang="it-IT" sz="1800" dirty="0" smtClean="0">
                <a:latin typeface="Arial" panose="020B0604020202020204" pitchFamily="34" charset="0"/>
                <a:cs typeface="Arial" panose="020B0604020202020204" pitchFamily="34" charset="0"/>
              </a:rPr>
              <a:t>Doni</a:t>
            </a:r>
          </a:p>
          <a:p>
            <a:pPr marL="2065338" algn="l">
              <a:spcBef>
                <a:spcPts val="0"/>
              </a:spcBef>
            </a:pPr>
            <a:r>
              <a:rPr lang="it-IT" sz="1800" dirty="0" smtClean="0">
                <a:latin typeface="Arial" panose="020B0604020202020204" pitchFamily="34" charset="0"/>
                <a:cs typeface="Arial" panose="020B0604020202020204" pitchFamily="34" charset="0"/>
              </a:rPr>
              <a:t>Docente di Microeconomia</a:t>
            </a:r>
          </a:p>
          <a:p>
            <a:pPr marL="2065338" algn="l">
              <a:spcBef>
                <a:spcPts val="0"/>
              </a:spcBef>
            </a:pPr>
            <a:r>
              <a:rPr lang="it-IT" sz="1800" dirty="0" smtClean="0">
                <a:latin typeface="Arial" panose="020B0604020202020204" pitchFamily="34" charset="0"/>
                <a:cs typeface="Arial" panose="020B0604020202020204" pitchFamily="34" charset="0"/>
              </a:rPr>
              <a:t>Presidente di Economia e Commercio</a:t>
            </a:r>
            <a:endParaRPr lang="it-IT" sz="1800" dirty="0">
              <a:latin typeface="Arial" panose="020B0604020202020204" pitchFamily="34" charset="0"/>
              <a:cs typeface="Arial" panose="020B0604020202020204" pitchFamily="34" charset="0"/>
            </a:endParaRPr>
          </a:p>
          <a:p>
            <a:pPr marL="2065338" algn="l">
              <a:spcBef>
                <a:spcPts val="0"/>
              </a:spcBef>
            </a:pPr>
            <a:r>
              <a:rPr lang="it-IT" sz="1800" dirty="0" smtClean="0">
                <a:latin typeface="Arial" panose="020B0604020202020204" pitchFamily="34" charset="0"/>
                <a:cs typeface="Arial" panose="020B0604020202020204" pitchFamily="34" charset="0"/>
                <a:hlinkClick r:id="rId2"/>
              </a:rPr>
              <a:t>nicola.doni@unifi.it</a:t>
            </a:r>
            <a:endParaRPr lang="it-IT" sz="1800" dirty="0">
              <a:latin typeface="Arial" panose="020B0604020202020204" pitchFamily="34" charset="0"/>
              <a:cs typeface="Arial" panose="020B0604020202020204" pitchFamily="34" charset="0"/>
            </a:endParaRPr>
          </a:p>
          <a:p>
            <a:pPr marL="2065338" algn="l">
              <a:spcBef>
                <a:spcPts val="0"/>
              </a:spcBef>
            </a:pPr>
            <a:endParaRPr lang="it-IT" sz="1800" dirty="0">
              <a:latin typeface="Arial" panose="020B0604020202020204" pitchFamily="34" charset="0"/>
              <a:cs typeface="Arial" panose="020B0604020202020204" pitchFamily="34" charset="0"/>
            </a:endParaRPr>
          </a:p>
          <a:p>
            <a:pPr marL="2065338" algn="l">
              <a:spcBef>
                <a:spcPts val="0"/>
              </a:spcBef>
            </a:pPr>
            <a:endParaRPr lang="it-IT" sz="1800" dirty="0">
              <a:latin typeface="Arial" panose="020B0604020202020204" pitchFamily="34" charset="0"/>
              <a:cs typeface="Arial" panose="020B0604020202020204" pitchFamily="34" charset="0"/>
            </a:endParaRPr>
          </a:p>
          <a:p>
            <a:endParaRPr lang="it-IT" dirty="0"/>
          </a:p>
        </p:txBody>
      </p:sp>
    </p:spTree>
    <p:extLst>
      <p:ext uri="{BB962C8B-B14F-4D97-AF65-F5344CB8AC3E}">
        <p14:creationId xmlns:p14="http://schemas.microsoft.com/office/powerpoint/2010/main" val="3316199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L’interazione strategica fra agenti</a:t>
            </a:r>
          </a:p>
        </p:txBody>
      </p:sp>
      <p:sp>
        <p:nvSpPr>
          <p:cNvPr id="3" name="Segnaposto contenuto 2"/>
          <p:cNvSpPr>
            <a:spLocks noGrp="1"/>
          </p:cNvSpPr>
          <p:nvPr>
            <p:ph idx="1"/>
          </p:nvPr>
        </p:nvSpPr>
        <p:spPr/>
        <p:txBody>
          <a:bodyPr>
            <a:normAutofit/>
          </a:bodyPr>
          <a:lstStyle/>
          <a:p>
            <a:r>
              <a:rPr lang="it-IT" dirty="0" smtClean="0"/>
              <a:t>Vi sono situazioni in cui i benefici netti di un agente dipendono non solo dalle sue scelte, ma anche da quelle di altri agenti:</a:t>
            </a:r>
          </a:p>
          <a:p>
            <a:pPr lvl="1"/>
            <a:r>
              <a:rPr lang="it-IT" dirty="0" smtClean="0"/>
              <a:t>2 imprese che devono decidere se fare o meno un investimento in pubblicità</a:t>
            </a:r>
          </a:p>
          <a:p>
            <a:pPr lvl="1"/>
            <a:r>
              <a:rPr lang="it-IT" dirty="0" smtClean="0"/>
              <a:t>2 lavoratori in «squadra» che devono decidere il livello di impegno sapendo che il loro salario sarà commisurato alla produttività del team </a:t>
            </a:r>
          </a:p>
          <a:p>
            <a:pPr lvl="1"/>
            <a:r>
              <a:rPr lang="it-IT" dirty="0" smtClean="0"/>
              <a:t>2 Governi che devono decidere se intraprendere o meno una politica ambientale riguardante una «esternalità» internazionale</a:t>
            </a:r>
          </a:p>
          <a:p>
            <a:r>
              <a:rPr lang="it-IT" dirty="0" smtClean="0"/>
              <a:t>È possibile capire quale sia la strategia «ottimale» per ciascun soggetto coinvolto?</a:t>
            </a:r>
          </a:p>
          <a:p>
            <a:r>
              <a:rPr lang="it-IT" dirty="0" smtClean="0"/>
              <a:t>È possibile prevedere l’esito di tale interazione?</a:t>
            </a:r>
          </a:p>
        </p:txBody>
      </p:sp>
      <p:sp>
        <p:nvSpPr>
          <p:cNvPr id="7" name="Segnaposto data 6"/>
          <p:cNvSpPr>
            <a:spLocks noGrp="1"/>
          </p:cNvSpPr>
          <p:nvPr>
            <p:ph type="dt" sz="half" idx="10"/>
          </p:nvPr>
        </p:nvSpPr>
        <p:spPr/>
        <p:txBody>
          <a:bodyPr/>
          <a:lstStyle/>
          <a:p>
            <a:r>
              <a:rPr lang="it-IT" smtClean="0"/>
              <a:t>19 Marzo 2019</a:t>
            </a:r>
            <a:endParaRPr lang="it-IT"/>
          </a:p>
        </p:txBody>
      </p:sp>
      <p:sp>
        <p:nvSpPr>
          <p:cNvPr id="8" name="Segnaposto piè di pagina 7"/>
          <p:cNvSpPr>
            <a:spLocks noGrp="1"/>
          </p:cNvSpPr>
          <p:nvPr>
            <p:ph type="ftr" sz="quarter" idx="11"/>
          </p:nvPr>
        </p:nvSpPr>
        <p:spPr/>
        <p:txBody>
          <a:bodyPr/>
          <a:lstStyle/>
          <a:p>
            <a:r>
              <a:rPr lang="it-IT" smtClean="0"/>
              <a:t>Lezione di orientamento</a:t>
            </a:r>
            <a:endParaRPr lang="it-IT"/>
          </a:p>
        </p:txBody>
      </p:sp>
      <p:sp>
        <p:nvSpPr>
          <p:cNvPr id="6" name="Segnaposto numero diapositiva 5"/>
          <p:cNvSpPr>
            <a:spLocks noGrp="1"/>
          </p:cNvSpPr>
          <p:nvPr>
            <p:ph type="sldNum" sz="quarter" idx="12"/>
          </p:nvPr>
        </p:nvSpPr>
        <p:spPr/>
        <p:txBody>
          <a:bodyPr/>
          <a:lstStyle/>
          <a:p>
            <a:fld id="{AFA78F0D-D706-4D9E-AF86-58F487C720E5}" type="slidenum">
              <a:rPr lang="it-IT" smtClean="0"/>
              <a:t>10</a:t>
            </a:fld>
            <a:endParaRPr lang="it-IT"/>
          </a:p>
        </p:txBody>
      </p:sp>
    </p:spTree>
    <p:extLst>
      <p:ext uri="{BB962C8B-B14F-4D97-AF65-F5344CB8AC3E}">
        <p14:creationId xmlns:p14="http://schemas.microsoft.com/office/powerpoint/2010/main" val="27659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sz="2800" dirty="0">
                <a:hlinkClick r:id="rId2"/>
              </a:rPr>
              <a:t>Split or </a:t>
            </a:r>
            <a:r>
              <a:rPr lang="it-IT" sz="2800" dirty="0" err="1">
                <a:hlinkClick r:id="rId2"/>
              </a:rPr>
              <a:t>steal</a:t>
            </a:r>
            <a:r>
              <a:rPr lang="it-IT" sz="2800" dirty="0"/>
              <a:t/>
            </a:r>
            <a:br>
              <a:rPr lang="it-IT" sz="2800" dirty="0"/>
            </a:br>
            <a:r>
              <a:rPr lang="it-IT" sz="900" dirty="0"/>
              <a:t>http://www.amara.org/ko/videos/pSogoLjbNE45/info/golden-balls-ps100000-split-or-steal-140308/</a:t>
            </a:r>
          </a:p>
        </p:txBody>
      </p:sp>
      <p:pic>
        <p:nvPicPr>
          <p:cNvPr id="7" name="Segnaposto immagine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6255" y="1825625"/>
            <a:ext cx="7739489" cy="4351338"/>
          </a:xfrm>
        </p:spPr>
      </p:pic>
      <p:sp>
        <p:nvSpPr>
          <p:cNvPr id="2" name="Segnaposto data 1"/>
          <p:cNvSpPr>
            <a:spLocks noGrp="1"/>
          </p:cNvSpPr>
          <p:nvPr>
            <p:ph type="dt" sz="half" idx="10"/>
          </p:nvPr>
        </p:nvSpPr>
        <p:spPr/>
        <p:txBody>
          <a:bodyPr/>
          <a:lstStyle/>
          <a:p>
            <a:r>
              <a:rPr lang="it-IT" smtClean="0"/>
              <a:t>19 Marzo 2019</a:t>
            </a:r>
            <a:endParaRPr lang="it-IT"/>
          </a:p>
        </p:txBody>
      </p:sp>
      <p:sp>
        <p:nvSpPr>
          <p:cNvPr id="3" name="Segnaposto piè di pagina 2"/>
          <p:cNvSpPr>
            <a:spLocks noGrp="1"/>
          </p:cNvSpPr>
          <p:nvPr>
            <p:ph type="ftr" sz="quarter" idx="11"/>
          </p:nvPr>
        </p:nvSpPr>
        <p:spPr/>
        <p:txBody>
          <a:bodyPr/>
          <a:lstStyle/>
          <a:p>
            <a:r>
              <a:rPr lang="it-IT" smtClean="0"/>
              <a:t>Lezione di orientamento</a:t>
            </a:r>
            <a:endParaRPr lang="it-IT"/>
          </a:p>
        </p:txBody>
      </p:sp>
      <p:sp>
        <p:nvSpPr>
          <p:cNvPr id="5" name="Segnaposto numero diapositiva 4"/>
          <p:cNvSpPr>
            <a:spLocks noGrp="1"/>
          </p:cNvSpPr>
          <p:nvPr>
            <p:ph type="sldNum" sz="quarter" idx="12"/>
          </p:nvPr>
        </p:nvSpPr>
        <p:spPr/>
        <p:txBody>
          <a:bodyPr/>
          <a:lstStyle/>
          <a:p>
            <a:fld id="{B12DF7F3-E877-40DA-B96D-BFB600F7E987}" type="slidenum">
              <a:rPr lang="it-IT" smtClean="0"/>
              <a:t>11</a:t>
            </a:fld>
            <a:endParaRPr lang="it-IT"/>
          </a:p>
        </p:txBody>
      </p:sp>
    </p:spTree>
    <p:extLst>
      <p:ext uri="{BB962C8B-B14F-4D97-AF65-F5344CB8AC3E}">
        <p14:creationId xmlns:p14="http://schemas.microsoft.com/office/powerpoint/2010/main" val="2324174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è un «gioco»?</a:t>
            </a:r>
            <a:endParaRPr lang="it-IT" dirty="0"/>
          </a:p>
        </p:txBody>
      </p:sp>
      <p:sp>
        <p:nvSpPr>
          <p:cNvPr id="3" name="Segnaposto contenuto 2"/>
          <p:cNvSpPr>
            <a:spLocks noGrp="1"/>
          </p:cNvSpPr>
          <p:nvPr>
            <p:ph idx="1"/>
          </p:nvPr>
        </p:nvSpPr>
        <p:spPr/>
        <p:txBody>
          <a:bodyPr>
            <a:normAutofit/>
          </a:bodyPr>
          <a:lstStyle/>
          <a:p>
            <a:r>
              <a:rPr lang="it-IT" dirty="0" smtClean="0"/>
              <a:t>Elementi di un </a:t>
            </a:r>
            <a:r>
              <a:rPr lang="it-IT" b="1" dirty="0" smtClean="0"/>
              <a:t>gioco</a:t>
            </a:r>
          </a:p>
          <a:p>
            <a:pPr lvl="1"/>
            <a:r>
              <a:rPr lang="it-IT" dirty="0" smtClean="0"/>
              <a:t>2 o + </a:t>
            </a:r>
            <a:r>
              <a:rPr lang="it-IT" i="1" u="sng" dirty="0" smtClean="0"/>
              <a:t>giocatori</a:t>
            </a:r>
          </a:p>
          <a:p>
            <a:pPr lvl="1"/>
            <a:r>
              <a:rPr lang="it-IT" dirty="0" smtClean="0"/>
              <a:t>Ogni giocatore deve definire una </a:t>
            </a:r>
            <a:r>
              <a:rPr lang="it-IT" i="1" u="sng" dirty="0" smtClean="0"/>
              <a:t>strategia</a:t>
            </a:r>
            <a:r>
              <a:rPr lang="it-IT" dirty="0" smtClean="0"/>
              <a:t>, ovvero un piano di azione all’interno del gioco</a:t>
            </a:r>
          </a:p>
          <a:p>
            <a:pPr lvl="1"/>
            <a:r>
              <a:rPr lang="it-IT" dirty="0" smtClean="0"/>
              <a:t>Timing: le mosse dei giocatori possono essere simultanee o sequenziali, e il gioco può essere </a:t>
            </a:r>
            <a:r>
              <a:rPr lang="it-IT" dirty="0" err="1" smtClean="0"/>
              <a:t>one-shot</a:t>
            </a:r>
            <a:r>
              <a:rPr lang="it-IT" dirty="0" smtClean="0"/>
              <a:t> o ripetuto</a:t>
            </a:r>
          </a:p>
          <a:p>
            <a:pPr lvl="1"/>
            <a:r>
              <a:rPr lang="it-IT" dirty="0" smtClean="0"/>
              <a:t>L’utilità finale di ogni giocatore, o </a:t>
            </a:r>
            <a:r>
              <a:rPr lang="it-IT" i="1" u="sng" dirty="0" smtClean="0"/>
              <a:t>pay-off</a:t>
            </a:r>
            <a:r>
              <a:rPr lang="it-IT" dirty="0" smtClean="0"/>
              <a:t>, che dipende dalle strategie adottate da ogni singolo giocatore</a:t>
            </a:r>
          </a:p>
          <a:p>
            <a:r>
              <a:rPr lang="it-IT" dirty="0" smtClean="0"/>
              <a:t>Assunzioni di partenza:</a:t>
            </a:r>
          </a:p>
          <a:p>
            <a:pPr lvl="1"/>
            <a:r>
              <a:rPr lang="it-IT" dirty="0" smtClean="0"/>
              <a:t>Impossibilità di firmare accordi vincolanti (</a:t>
            </a:r>
            <a:r>
              <a:rPr lang="it-IT" b="1" dirty="0" smtClean="0"/>
              <a:t>giochi non cooperativi</a:t>
            </a:r>
            <a:r>
              <a:rPr lang="it-IT" dirty="0" smtClean="0"/>
              <a:t>)</a:t>
            </a:r>
          </a:p>
          <a:p>
            <a:pPr lvl="1"/>
            <a:r>
              <a:rPr lang="it-IT" dirty="0" smtClean="0"/>
              <a:t>Razionalità dei giocatori</a:t>
            </a:r>
          </a:p>
          <a:p>
            <a:pPr lvl="1"/>
            <a:endParaRPr lang="it-IT" dirty="0"/>
          </a:p>
        </p:txBody>
      </p:sp>
      <p:sp>
        <p:nvSpPr>
          <p:cNvPr id="4" name="Segnaposto data 3"/>
          <p:cNvSpPr>
            <a:spLocks noGrp="1"/>
          </p:cNvSpPr>
          <p:nvPr>
            <p:ph type="dt" sz="half" idx="10"/>
          </p:nvPr>
        </p:nvSpPr>
        <p:spPr/>
        <p:txBody>
          <a:bodyPr/>
          <a:lstStyle/>
          <a:p>
            <a:r>
              <a:rPr lang="it-IT" smtClean="0"/>
              <a:t>19 Marzo 2019</a:t>
            </a:r>
            <a:endParaRPr lang="it-IT"/>
          </a:p>
        </p:txBody>
      </p:sp>
      <p:sp>
        <p:nvSpPr>
          <p:cNvPr id="5" name="Segnaposto piè di pagina 4"/>
          <p:cNvSpPr>
            <a:spLocks noGrp="1"/>
          </p:cNvSpPr>
          <p:nvPr>
            <p:ph type="ftr" sz="quarter" idx="11"/>
          </p:nvPr>
        </p:nvSpPr>
        <p:spPr/>
        <p:txBody>
          <a:bodyPr/>
          <a:lstStyle/>
          <a:p>
            <a:r>
              <a:rPr lang="it-IT" smtClean="0"/>
              <a:t>Lezione di orientamento</a:t>
            </a:r>
            <a:endParaRPr lang="it-IT"/>
          </a:p>
        </p:txBody>
      </p:sp>
      <p:sp>
        <p:nvSpPr>
          <p:cNvPr id="6" name="Segnaposto numero diapositiva 5"/>
          <p:cNvSpPr>
            <a:spLocks noGrp="1"/>
          </p:cNvSpPr>
          <p:nvPr>
            <p:ph type="sldNum" sz="quarter" idx="12"/>
          </p:nvPr>
        </p:nvSpPr>
        <p:spPr/>
        <p:txBody>
          <a:bodyPr/>
          <a:lstStyle/>
          <a:p>
            <a:fld id="{B12DF7F3-E877-40DA-B96D-BFB600F7E987}" type="slidenum">
              <a:rPr lang="it-IT" smtClean="0"/>
              <a:t>12</a:t>
            </a:fld>
            <a:endParaRPr lang="it-IT"/>
          </a:p>
        </p:txBody>
      </p:sp>
    </p:spTree>
    <p:extLst>
      <p:ext uri="{BB962C8B-B14F-4D97-AF65-F5344CB8AC3E}">
        <p14:creationId xmlns:p14="http://schemas.microsoft.com/office/powerpoint/2010/main" val="238227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Alcune distinzioni</a:t>
            </a:r>
            <a:endParaRPr lang="it-IT" dirty="0"/>
          </a:p>
        </p:txBody>
      </p:sp>
      <p:sp>
        <p:nvSpPr>
          <p:cNvPr id="3" name="Segnaposto contenuto 2"/>
          <p:cNvSpPr>
            <a:spLocks noGrp="1"/>
          </p:cNvSpPr>
          <p:nvPr>
            <p:ph idx="1"/>
          </p:nvPr>
        </p:nvSpPr>
        <p:spPr/>
        <p:txBody>
          <a:bodyPr>
            <a:normAutofit lnSpcReduction="10000"/>
          </a:bodyPr>
          <a:lstStyle/>
          <a:p>
            <a:pPr marL="355600">
              <a:buFont typeface="Helvetica"/>
              <a:buChar char="•"/>
              <a:tabLst>
                <a:tab pos="355600" algn="l"/>
              </a:tabLst>
            </a:pPr>
            <a:r>
              <a:rPr lang="it-IT" sz="2600" dirty="0">
                <a:cs typeface="Calibri"/>
              </a:rPr>
              <a:t>Gi</a:t>
            </a:r>
            <a:r>
              <a:rPr lang="it-IT" sz="2600" spc="-10" dirty="0">
                <a:cs typeface="Calibri"/>
              </a:rPr>
              <a:t>o</a:t>
            </a:r>
            <a:r>
              <a:rPr lang="it-IT" sz="2600" dirty="0">
                <a:cs typeface="Calibri"/>
              </a:rPr>
              <a:t>c</a:t>
            </a:r>
            <a:r>
              <a:rPr lang="it-IT" sz="2600" spc="-5" dirty="0">
                <a:cs typeface="Calibri"/>
              </a:rPr>
              <a:t>h</a:t>
            </a:r>
            <a:r>
              <a:rPr lang="it-IT" sz="2600" dirty="0">
                <a:cs typeface="Calibri"/>
              </a:rPr>
              <a:t>i</a:t>
            </a:r>
            <a:r>
              <a:rPr lang="it-IT" sz="2600" spc="-15" dirty="0">
                <a:cs typeface="Calibri"/>
              </a:rPr>
              <a:t> </a:t>
            </a:r>
            <a:r>
              <a:rPr lang="it-IT" sz="2600" dirty="0">
                <a:cs typeface="Calibri"/>
              </a:rPr>
              <a:t>a </a:t>
            </a:r>
            <a:r>
              <a:rPr lang="it-IT" sz="2600" spc="-5" dirty="0">
                <a:cs typeface="Calibri"/>
              </a:rPr>
              <a:t>un</a:t>
            </a:r>
            <a:r>
              <a:rPr lang="it-IT" sz="2600" dirty="0">
                <a:cs typeface="Calibri"/>
              </a:rPr>
              <a:t>o</a:t>
            </a:r>
            <a:r>
              <a:rPr lang="it-IT" sz="2600" spc="-10" dirty="0">
                <a:cs typeface="Calibri"/>
              </a:rPr>
              <a:t> </a:t>
            </a:r>
            <a:r>
              <a:rPr lang="it-IT" sz="2600" spc="-25" dirty="0">
                <a:cs typeface="Calibri"/>
              </a:rPr>
              <a:t>s</a:t>
            </a:r>
            <a:r>
              <a:rPr lang="it-IT" sz="2600" spc="-35" dirty="0">
                <a:cs typeface="Calibri"/>
              </a:rPr>
              <a:t>t</a:t>
            </a:r>
            <a:r>
              <a:rPr lang="it-IT" sz="2600" dirty="0">
                <a:cs typeface="Calibri"/>
              </a:rPr>
              <a:t>a</a:t>
            </a:r>
            <a:r>
              <a:rPr lang="it-IT" sz="2600" spc="-5" dirty="0">
                <a:cs typeface="Calibri"/>
              </a:rPr>
              <a:t>d</a:t>
            </a:r>
            <a:r>
              <a:rPr lang="it-IT" sz="2600" dirty="0">
                <a:cs typeface="Calibri"/>
              </a:rPr>
              <a:t>io</a:t>
            </a:r>
          </a:p>
          <a:p>
            <a:pPr marL="756285" marR="134620" lvl="1" indent="-286385">
              <a:lnSpc>
                <a:spcPts val="2380"/>
              </a:lnSpc>
              <a:spcBef>
                <a:spcPts val="585"/>
              </a:spcBef>
              <a:buFont typeface="Helvetica"/>
              <a:buChar char="–"/>
              <a:tabLst>
                <a:tab pos="756920" algn="l"/>
              </a:tabLst>
            </a:pPr>
            <a:r>
              <a:rPr lang="it-IT" sz="2200" spc="-150" dirty="0">
                <a:cs typeface="Calibri"/>
              </a:rPr>
              <a:t>T</a:t>
            </a:r>
            <a:r>
              <a:rPr lang="it-IT" sz="2200" spc="-20" dirty="0">
                <a:cs typeface="Calibri"/>
              </a:rPr>
              <a:t>u</a:t>
            </a:r>
            <a:r>
              <a:rPr lang="it-IT" sz="2200" spc="-50" dirty="0">
                <a:cs typeface="Calibri"/>
              </a:rPr>
              <a:t>t</a:t>
            </a:r>
            <a:r>
              <a:rPr lang="it-IT" sz="2200" spc="-15" dirty="0">
                <a:cs typeface="Calibri"/>
              </a:rPr>
              <a:t>t</a:t>
            </a:r>
            <a:r>
              <a:rPr lang="it-IT" sz="2200" dirty="0">
                <a:cs typeface="Calibri"/>
              </a:rPr>
              <a:t>i</a:t>
            </a:r>
            <a:r>
              <a:rPr lang="it-IT" sz="2200" spc="15" dirty="0">
                <a:cs typeface="Calibri"/>
              </a:rPr>
              <a:t> </a:t>
            </a:r>
            <a:r>
              <a:rPr lang="it-IT" sz="2200" dirty="0">
                <a:cs typeface="Calibri"/>
              </a:rPr>
              <a:t>i</a:t>
            </a:r>
            <a:r>
              <a:rPr lang="it-IT" sz="2200" spc="-10" dirty="0">
                <a:cs typeface="Calibri"/>
              </a:rPr>
              <a:t> </a:t>
            </a:r>
            <a:r>
              <a:rPr lang="it-IT" sz="2200" spc="-20" dirty="0">
                <a:cs typeface="Calibri"/>
              </a:rPr>
              <a:t>p</a:t>
            </a:r>
            <a:r>
              <a:rPr lang="it-IT" sz="2200" spc="-10" dirty="0">
                <a:cs typeface="Calibri"/>
              </a:rPr>
              <a:t>ar</a:t>
            </a:r>
            <a:r>
              <a:rPr lang="it-IT" sz="2200" spc="-40" dirty="0">
                <a:cs typeface="Calibri"/>
              </a:rPr>
              <a:t>t</a:t>
            </a:r>
            <a:r>
              <a:rPr lang="it-IT" sz="2200" spc="-15" dirty="0">
                <a:cs typeface="Calibri"/>
              </a:rPr>
              <a:t>ecipa</a:t>
            </a:r>
            <a:r>
              <a:rPr lang="it-IT" sz="2200" spc="-45" dirty="0">
                <a:cs typeface="Calibri"/>
              </a:rPr>
              <a:t>n</a:t>
            </a:r>
            <a:r>
              <a:rPr lang="it-IT" sz="2200" spc="-15" dirty="0">
                <a:cs typeface="Calibri"/>
              </a:rPr>
              <a:t>t</a:t>
            </a:r>
            <a:r>
              <a:rPr lang="it-IT" sz="2200" dirty="0">
                <a:cs typeface="Calibri"/>
              </a:rPr>
              <a:t>i</a:t>
            </a:r>
            <a:r>
              <a:rPr lang="it-IT" sz="2200" spc="-10" dirty="0">
                <a:cs typeface="Calibri"/>
              </a:rPr>
              <a:t> </a:t>
            </a:r>
            <a:r>
              <a:rPr lang="it-IT" sz="2200" spc="-20" dirty="0">
                <a:cs typeface="Calibri"/>
              </a:rPr>
              <a:t>d</a:t>
            </a:r>
            <a:r>
              <a:rPr lang="it-IT" sz="2200" spc="-30" dirty="0">
                <a:cs typeface="Calibri"/>
              </a:rPr>
              <a:t>ev</a:t>
            </a:r>
            <a:r>
              <a:rPr lang="it-IT" sz="2200" spc="-10" dirty="0">
                <a:cs typeface="Calibri"/>
              </a:rPr>
              <a:t>o</a:t>
            </a:r>
            <a:r>
              <a:rPr lang="it-IT" sz="2200" spc="-20" dirty="0">
                <a:cs typeface="Calibri"/>
              </a:rPr>
              <a:t>n</a:t>
            </a:r>
            <a:r>
              <a:rPr lang="it-IT" sz="2200" spc="-15" dirty="0">
                <a:cs typeface="Calibri"/>
              </a:rPr>
              <a:t>o</a:t>
            </a:r>
            <a:r>
              <a:rPr lang="it-IT" sz="2200" spc="10" dirty="0">
                <a:cs typeface="Calibri"/>
              </a:rPr>
              <a:t> </a:t>
            </a:r>
            <a:r>
              <a:rPr lang="it-IT" sz="2200" spc="-20" dirty="0">
                <a:cs typeface="Calibri"/>
              </a:rPr>
              <a:t>p</a:t>
            </a:r>
            <a:r>
              <a:rPr lang="it-IT" sz="2200" spc="-35" dirty="0">
                <a:cs typeface="Calibri"/>
              </a:rPr>
              <a:t>r</a:t>
            </a:r>
            <a:r>
              <a:rPr lang="it-IT" sz="2200" spc="-15" dirty="0">
                <a:cs typeface="Calibri"/>
              </a:rPr>
              <a:t>e</a:t>
            </a:r>
            <a:r>
              <a:rPr lang="it-IT" sz="2200" spc="-20" dirty="0">
                <a:cs typeface="Calibri"/>
              </a:rPr>
              <a:t>nd</a:t>
            </a:r>
            <a:r>
              <a:rPr lang="it-IT" sz="2200" spc="-15" dirty="0">
                <a:cs typeface="Calibri"/>
              </a:rPr>
              <a:t>e</a:t>
            </a:r>
            <a:r>
              <a:rPr lang="it-IT" sz="2200" spc="-35" dirty="0">
                <a:cs typeface="Calibri"/>
              </a:rPr>
              <a:t>r</a:t>
            </a:r>
            <a:r>
              <a:rPr lang="it-IT" sz="2200" spc="-15" dirty="0">
                <a:cs typeface="Calibri"/>
              </a:rPr>
              <a:t>e</a:t>
            </a:r>
            <a:r>
              <a:rPr lang="it-IT" sz="2200" spc="-5" dirty="0">
                <a:cs typeface="Calibri"/>
              </a:rPr>
              <a:t> </a:t>
            </a:r>
            <a:r>
              <a:rPr lang="it-IT" sz="2200" spc="-10" dirty="0">
                <a:cs typeface="Calibri"/>
              </a:rPr>
              <a:t>l</a:t>
            </a:r>
            <a:r>
              <a:rPr lang="it-IT" sz="2200" spc="-15" dirty="0">
                <a:cs typeface="Calibri"/>
              </a:rPr>
              <a:t>e</a:t>
            </a:r>
            <a:r>
              <a:rPr lang="it-IT" sz="2200" spc="5" dirty="0">
                <a:cs typeface="Calibri"/>
              </a:rPr>
              <a:t> </a:t>
            </a:r>
            <a:r>
              <a:rPr lang="it-IT" sz="2200" spc="-10" dirty="0">
                <a:cs typeface="Calibri"/>
              </a:rPr>
              <a:t>lo</a:t>
            </a:r>
            <a:r>
              <a:rPr lang="it-IT" sz="2200" spc="-45" dirty="0">
                <a:cs typeface="Calibri"/>
              </a:rPr>
              <a:t>r</a:t>
            </a:r>
            <a:r>
              <a:rPr lang="it-IT" sz="2200" spc="-15" dirty="0">
                <a:cs typeface="Calibri"/>
              </a:rPr>
              <a:t>o</a:t>
            </a:r>
            <a:r>
              <a:rPr lang="it-IT" sz="2200" spc="-5" dirty="0">
                <a:cs typeface="Calibri"/>
              </a:rPr>
              <a:t> </a:t>
            </a:r>
            <a:r>
              <a:rPr lang="it-IT" sz="2200" spc="-10" dirty="0">
                <a:cs typeface="Calibri"/>
              </a:rPr>
              <a:t>s</a:t>
            </a:r>
            <a:r>
              <a:rPr lang="it-IT" sz="2200" spc="-15" dirty="0">
                <a:cs typeface="Calibri"/>
              </a:rPr>
              <a:t>ce</a:t>
            </a:r>
            <a:r>
              <a:rPr lang="it-IT" sz="2200" spc="-10" dirty="0">
                <a:cs typeface="Calibri"/>
              </a:rPr>
              <a:t>l</a:t>
            </a:r>
            <a:r>
              <a:rPr lang="it-IT" sz="2200" spc="-40" dirty="0">
                <a:cs typeface="Calibri"/>
              </a:rPr>
              <a:t>t</a:t>
            </a:r>
            <a:r>
              <a:rPr lang="it-IT" sz="2200" spc="-15" dirty="0">
                <a:cs typeface="Calibri"/>
              </a:rPr>
              <a:t>e</a:t>
            </a:r>
            <a:r>
              <a:rPr lang="it-IT" sz="2200" spc="15" dirty="0">
                <a:cs typeface="Calibri"/>
              </a:rPr>
              <a:t> </a:t>
            </a:r>
            <a:r>
              <a:rPr lang="it-IT" sz="2200" spc="-10" dirty="0">
                <a:cs typeface="Calibri"/>
              </a:rPr>
              <a:t>se</a:t>
            </a:r>
            <a:r>
              <a:rPr lang="it-IT" sz="2200" spc="-20" dirty="0">
                <a:cs typeface="Calibri"/>
              </a:rPr>
              <a:t>n</a:t>
            </a:r>
            <a:r>
              <a:rPr lang="it-IT" sz="2200" spc="-50" dirty="0">
                <a:cs typeface="Calibri"/>
              </a:rPr>
              <a:t>z</a:t>
            </a:r>
            <a:r>
              <a:rPr lang="it-IT" sz="2200" spc="-15" dirty="0">
                <a:cs typeface="Calibri"/>
              </a:rPr>
              <a:t>a</a:t>
            </a:r>
            <a:r>
              <a:rPr lang="it-IT" sz="2200" spc="15" dirty="0">
                <a:cs typeface="Calibri"/>
              </a:rPr>
              <a:t> </a:t>
            </a:r>
            <a:r>
              <a:rPr lang="it-IT" sz="2200" spc="-20" dirty="0">
                <a:cs typeface="Calibri"/>
              </a:rPr>
              <a:t>p</a:t>
            </a:r>
            <a:r>
              <a:rPr lang="it-IT" sz="2200" spc="-10" dirty="0">
                <a:cs typeface="Calibri"/>
              </a:rPr>
              <a:t>o</a:t>
            </a:r>
            <a:r>
              <a:rPr lang="it-IT" sz="2200" spc="-40" dirty="0">
                <a:cs typeface="Calibri"/>
              </a:rPr>
              <a:t>t</a:t>
            </a:r>
            <a:r>
              <a:rPr lang="it-IT" sz="2200" spc="-10" dirty="0">
                <a:cs typeface="Calibri"/>
              </a:rPr>
              <a:t>er</a:t>
            </a:r>
            <a:r>
              <a:rPr lang="it-IT" sz="2200" spc="-5" dirty="0">
                <a:cs typeface="Calibri"/>
              </a:rPr>
              <a:t> </a:t>
            </a:r>
            <a:r>
              <a:rPr lang="it-IT" sz="2200" spc="-10" dirty="0">
                <a:cs typeface="Calibri"/>
              </a:rPr>
              <a:t>osse</a:t>
            </a:r>
            <a:r>
              <a:rPr lang="it-IT" sz="2200" spc="15" dirty="0">
                <a:cs typeface="Calibri"/>
              </a:rPr>
              <a:t>r</a:t>
            </a:r>
            <a:r>
              <a:rPr lang="it-IT" sz="2200" spc="-45" dirty="0">
                <a:cs typeface="Calibri"/>
              </a:rPr>
              <a:t>v</a:t>
            </a:r>
            <a:r>
              <a:rPr lang="it-IT" sz="2200" spc="-15" dirty="0">
                <a:cs typeface="Calibri"/>
              </a:rPr>
              <a:t>a</a:t>
            </a:r>
            <a:r>
              <a:rPr lang="it-IT" sz="2200" spc="-35" dirty="0">
                <a:cs typeface="Calibri"/>
              </a:rPr>
              <a:t>r</a:t>
            </a:r>
            <a:r>
              <a:rPr lang="it-IT" sz="2200" spc="-15" dirty="0">
                <a:cs typeface="Calibri"/>
              </a:rPr>
              <a:t>e</a:t>
            </a:r>
            <a:r>
              <a:rPr lang="it-IT" sz="2200" spc="-20" dirty="0">
                <a:cs typeface="Calibri"/>
              </a:rPr>
              <a:t> </a:t>
            </a:r>
            <a:r>
              <a:rPr lang="it-IT" sz="2200" spc="-10" dirty="0">
                <a:cs typeface="Calibri"/>
              </a:rPr>
              <a:t>l</a:t>
            </a:r>
            <a:r>
              <a:rPr lang="it-IT" sz="2200" spc="-15" dirty="0">
                <a:cs typeface="Calibri"/>
              </a:rPr>
              <a:t>e</a:t>
            </a:r>
            <a:r>
              <a:rPr lang="it-IT" sz="2200" spc="5" dirty="0">
                <a:cs typeface="Calibri"/>
              </a:rPr>
              <a:t> </a:t>
            </a:r>
            <a:r>
              <a:rPr lang="it-IT" sz="2200" spc="-10" dirty="0">
                <a:cs typeface="Calibri"/>
              </a:rPr>
              <a:t>s</a:t>
            </a:r>
            <a:r>
              <a:rPr lang="it-IT" sz="2200" spc="-15" dirty="0">
                <a:cs typeface="Calibri"/>
              </a:rPr>
              <a:t>ce</a:t>
            </a:r>
            <a:r>
              <a:rPr lang="it-IT" sz="2200" spc="-10" dirty="0">
                <a:cs typeface="Calibri"/>
              </a:rPr>
              <a:t>l</a:t>
            </a:r>
            <a:r>
              <a:rPr lang="it-IT" sz="2200" spc="-40" dirty="0">
                <a:cs typeface="Calibri"/>
              </a:rPr>
              <a:t>t</a:t>
            </a:r>
            <a:r>
              <a:rPr lang="it-IT" sz="2200" spc="-15" dirty="0">
                <a:cs typeface="Calibri"/>
              </a:rPr>
              <a:t>e</a:t>
            </a:r>
            <a:r>
              <a:rPr lang="it-IT" sz="2200" spc="15" dirty="0">
                <a:cs typeface="Calibri"/>
              </a:rPr>
              <a:t> </a:t>
            </a:r>
            <a:r>
              <a:rPr lang="it-IT" sz="2200" spc="-20" dirty="0">
                <a:cs typeface="Calibri"/>
              </a:rPr>
              <a:t>p</a:t>
            </a:r>
            <a:r>
              <a:rPr lang="it-IT" sz="2200" spc="-35" dirty="0">
                <a:cs typeface="Calibri"/>
              </a:rPr>
              <a:t>r</a:t>
            </a:r>
            <a:r>
              <a:rPr lang="it-IT" sz="2200" spc="-15" dirty="0">
                <a:cs typeface="Calibri"/>
              </a:rPr>
              <a:t>ese</a:t>
            </a:r>
            <a:r>
              <a:rPr lang="it-IT" sz="2200" spc="5" dirty="0">
                <a:cs typeface="Calibri"/>
              </a:rPr>
              <a:t> </a:t>
            </a:r>
            <a:r>
              <a:rPr lang="it-IT" sz="2200" spc="-20" dirty="0">
                <a:cs typeface="Calibri"/>
              </a:rPr>
              <a:t>d</a:t>
            </a:r>
            <a:r>
              <a:rPr lang="it-IT" sz="2200" spc="-15" dirty="0">
                <a:cs typeface="Calibri"/>
              </a:rPr>
              <a:t>a</a:t>
            </a:r>
            <a:r>
              <a:rPr lang="it-IT" sz="2200" spc="-20" dirty="0">
                <a:cs typeface="Calibri"/>
              </a:rPr>
              <a:t>g</a:t>
            </a:r>
            <a:r>
              <a:rPr lang="it-IT" sz="2200" spc="-5" dirty="0">
                <a:cs typeface="Calibri"/>
              </a:rPr>
              <a:t>l</a:t>
            </a:r>
            <a:r>
              <a:rPr lang="it-IT" sz="2200" dirty="0">
                <a:cs typeface="Calibri"/>
              </a:rPr>
              <a:t>i</a:t>
            </a:r>
            <a:r>
              <a:rPr lang="it-IT" sz="2200" spc="-10" dirty="0">
                <a:cs typeface="Calibri"/>
              </a:rPr>
              <a:t> </a:t>
            </a:r>
            <a:r>
              <a:rPr lang="it-IT" sz="2200" spc="-15" dirty="0">
                <a:cs typeface="Calibri"/>
              </a:rPr>
              <a:t>alt</a:t>
            </a:r>
            <a:r>
              <a:rPr lang="it-IT" sz="2200" spc="-10" dirty="0">
                <a:cs typeface="Calibri"/>
              </a:rPr>
              <a:t>r</a:t>
            </a:r>
            <a:r>
              <a:rPr lang="it-IT" sz="2200" dirty="0">
                <a:cs typeface="Calibri"/>
              </a:rPr>
              <a:t>i</a:t>
            </a:r>
            <a:r>
              <a:rPr lang="it-IT" sz="2200" spc="-20" dirty="0">
                <a:cs typeface="Calibri"/>
              </a:rPr>
              <a:t> </a:t>
            </a:r>
            <a:r>
              <a:rPr lang="it-IT" sz="2200" spc="-15" dirty="0">
                <a:cs typeface="Calibri"/>
              </a:rPr>
              <a:t>gi</a:t>
            </a:r>
            <a:r>
              <a:rPr lang="it-IT" sz="2200" spc="-10" dirty="0">
                <a:cs typeface="Calibri"/>
              </a:rPr>
              <a:t>o</a:t>
            </a:r>
            <a:r>
              <a:rPr lang="it-IT" sz="2200" spc="-40" dirty="0">
                <a:cs typeface="Calibri"/>
              </a:rPr>
              <a:t>c</a:t>
            </a:r>
            <a:r>
              <a:rPr lang="it-IT" sz="2200" spc="-35" dirty="0">
                <a:cs typeface="Calibri"/>
              </a:rPr>
              <a:t>a</a:t>
            </a:r>
            <a:r>
              <a:rPr lang="it-IT" sz="2200" spc="-40" dirty="0">
                <a:cs typeface="Calibri"/>
              </a:rPr>
              <a:t>t</a:t>
            </a:r>
            <a:r>
              <a:rPr lang="it-IT" sz="2200" spc="-10" dirty="0">
                <a:cs typeface="Calibri"/>
              </a:rPr>
              <a:t>or</a:t>
            </a:r>
            <a:r>
              <a:rPr lang="it-IT" sz="2200" dirty="0">
                <a:cs typeface="Calibri"/>
              </a:rPr>
              <a:t>i</a:t>
            </a:r>
            <a:r>
              <a:rPr lang="it-IT" sz="2200" spc="5" dirty="0">
                <a:cs typeface="Calibri"/>
              </a:rPr>
              <a:t> </a:t>
            </a:r>
            <a:r>
              <a:rPr lang="it-IT" sz="2200" spc="-5" dirty="0">
                <a:cs typeface="Calibri"/>
              </a:rPr>
              <a:t>(</a:t>
            </a:r>
            <a:r>
              <a:rPr lang="it-IT" sz="2200" spc="-15" dirty="0">
                <a:cs typeface="Calibri"/>
              </a:rPr>
              <a:t>gi</a:t>
            </a:r>
            <a:r>
              <a:rPr lang="it-IT" sz="2200" spc="-10" dirty="0">
                <a:cs typeface="Calibri"/>
              </a:rPr>
              <a:t>o</a:t>
            </a:r>
            <a:r>
              <a:rPr lang="it-IT" sz="2200" spc="-15" dirty="0">
                <a:cs typeface="Calibri"/>
              </a:rPr>
              <a:t>c</a:t>
            </a:r>
            <a:r>
              <a:rPr lang="it-IT" sz="2200" spc="-20" dirty="0">
                <a:cs typeface="Calibri"/>
              </a:rPr>
              <a:t>h</a:t>
            </a:r>
            <a:r>
              <a:rPr lang="it-IT" sz="2200" dirty="0">
                <a:cs typeface="Calibri"/>
              </a:rPr>
              <a:t>i</a:t>
            </a:r>
            <a:r>
              <a:rPr lang="it-IT" sz="2200" spc="-10" dirty="0">
                <a:cs typeface="Calibri"/>
              </a:rPr>
              <a:t> </a:t>
            </a:r>
            <a:r>
              <a:rPr lang="it-IT" sz="2200" spc="-15" dirty="0">
                <a:cs typeface="Calibri"/>
              </a:rPr>
              <a:t>a</a:t>
            </a:r>
            <a:r>
              <a:rPr lang="it-IT" sz="2200" spc="10" dirty="0">
                <a:cs typeface="Calibri"/>
              </a:rPr>
              <a:t> </a:t>
            </a:r>
            <a:r>
              <a:rPr lang="it-IT" sz="2200" spc="-25" dirty="0">
                <a:cs typeface="Calibri"/>
              </a:rPr>
              <a:t>m</a:t>
            </a:r>
            <a:r>
              <a:rPr lang="it-IT" sz="2200" spc="-10" dirty="0">
                <a:cs typeface="Calibri"/>
              </a:rPr>
              <a:t>o</a:t>
            </a:r>
            <a:r>
              <a:rPr lang="it-IT" sz="2200" dirty="0">
                <a:cs typeface="Calibri"/>
              </a:rPr>
              <a:t>s</a:t>
            </a:r>
            <a:r>
              <a:rPr lang="it-IT" sz="2200" spc="-10" dirty="0">
                <a:cs typeface="Calibri"/>
              </a:rPr>
              <a:t>se s</a:t>
            </a:r>
            <a:r>
              <a:rPr lang="it-IT" sz="2200" spc="-20" dirty="0">
                <a:cs typeface="Calibri"/>
              </a:rPr>
              <a:t>im</a:t>
            </a:r>
            <a:r>
              <a:rPr lang="it-IT" sz="2200" spc="-15" dirty="0">
                <a:cs typeface="Calibri"/>
              </a:rPr>
              <a:t>ul</a:t>
            </a:r>
            <a:r>
              <a:rPr lang="it-IT" sz="2200" spc="-40" dirty="0">
                <a:cs typeface="Calibri"/>
              </a:rPr>
              <a:t>t</a:t>
            </a:r>
            <a:r>
              <a:rPr lang="it-IT" sz="2200" spc="-15" dirty="0">
                <a:cs typeface="Calibri"/>
              </a:rPr>
              <a:t>a</a:t>
            </a:r>
            <a:r>
              <a:rPr lang="it-IT" sz="2200" spc="-20" dirty="0">
                <a:cs typeface="Calibri"/>
              </a:rPr>
              <a:t>n</a:t>
            </a:r>
            <a:r>
              <a:rPr lang="it-IT" sz="2200" spc="-15" dirty="0">
                <a:cs typeface="Calibri"/>
              </a:rPr>
              <a:t>ee</a:t>
            </a:r>
            <a:r>
              <a:rPr lang="it-IT" sz="2200" spc="-10" dirty="0">
                <a:cs typeface="Calibri"/>
              </a:rPr>
              <a:t>)</a:t>
            </a:r>
            <a:endParaRPr lang="it-IT" sz="2200" dirty="0">
              <a:cs typeface="Calibri"/>
            </a:endParaRPr>
          </a:p>
          <a:p>
            <a:pPr marL="355600">
              <a:spcBef>
                <a:spcPts val="245"/>
              </a:spcBef>
              <a:buFont typeface="Helvetica"/>
              <a:buChar char="•"/>
              <a:tabLst>
                <a:tab pos="355600" algn="l"/>
              </a:tabLst>
            </a:pPr>
            <a:r>
              <a:rPr lang="it-IT" sz="2600" dirty="0">
                <a:cs typeface="Calibri"/>
              </a:rPr>
              <a:t>Gi</a:t>
            </a:r>
            <a:r>
              <a:rPr lang="it-IT" sz="2600" spc="-10" dirty="0">
                <a:cs typeface="Calibri"/>
              </a:rPr>
              <a:t>o</a:t>
            </a:r>
            <a:r>
              <a:rPr lang="it-IT" sz="2600" dirty="0">
                <a:cs typeface="Calibri"/>
              </a:rPr>
              <a:t>c</a:t>
            </a:r>
            <a:r>
              <a:rPr lang="it-IT" sz="2600" spc="-5" dirty="0">
                <a:cs typeface="Calibri"/>
              </a:rPr>
              <a:t>h</a:t>
            </a:r>
            <a:r>
              <a:rPr lang="it-IT" sz="2600" dirty="0">
                <a:cs typeface="Calibri"/>
              </a:rPr>
              <a:t>i</a:t>
            </a:r>
            <a:r>
              <a:rPr lang="it-IT" sz="2600" spc="-15" dirty="0">
                <a:cs typeface="Calibri"/>
              </a:rPr>
              <a:t> </a:t>
            </a:r>
            <a:r>
              <a:rPr lang="it-IT" sz="2600" dirty="0">
                <a:cs typeface="Calibri"/>
              </a:rPr>
              <a:t>a </a:t>
            </a:r>
            <a:r>
              <a:rPr lang="it-IT" sz="2600" spc="-5" dirty="0">
                <a:cs typeface="Calibri"/>
              </a:rPr>
              <a:t>p</a:t>
            </a:r>
            <a:r>
              <a:rPr lang="it-IT" sz="2600" dirty="0">
                <a:cs typeface="Calibri"/>
              </a:rPr>
              <a:t>iù</a:t>
            </a:r>
            <a:r>
              <a:rPr lang="it-IT" sz="2600" spc="-15" dirty="0">
                <a:cs typeface="Calibri"/>
              </a:rPr>
              <a:t> </a:t>
            </a:r>
            <a:r>
              <a:rPr lang="it-IT" sz="2600" spc="-25" dirty="0">
                <a:cs typeface="Calibri"/>
              </a:rPr>
              <a:t>s</a:t>
            </a:r>
            <a:r>
              <a:rPr lang="it-IT" sz="2600" spc="-35" dirty="0">
                <a:cs typeface="Calibri"/>
              </a:rPr>
              <a:t>t</a:t>
            </a:r>
            <a:r>
              <a:rPr lang="it-IT" sz="2600" dirty="0">
                <a:cs typeface="Calibri"/>
              </a:rPr>
              <a:t>a</a:t>
            </a:r>
            <a:r>
              <a:rPr lang="it-IT" sz="2600" spc="-5" dirty="0">
                <a:cs typeface="Calibri"/>
              </a:rPr>
              <a:t>d</a:t>
            </a:r>
            <a:r>
              <a:rPr lang="it-IT" sz="2600" dirty="0">
                <a:cs typeface="Calibri"/>
              </a:rPr>
              <a:t>i</a:t>
            </a:r>
          </a:p>
          <a:p>
            <a:pPr marL="756285" marR="5080" lvl="1" indent="-286385">
              <a:lnSpc>
                <a:spcPts val="2380"/>
              </a:lnSpc>
              <a:spcBef>
                <a:spcPts val="585"/>
              </a:spcBef>
              <a:buFont typeface="Helvetica"/>
              <a:buChar char="–"/>
              <a:tabLst>
                <a:tab pos="756920" algn="l"/>
              </a:tabLst>
            </a:pPr>
            <a:r>
              <a:rPr lang="it-IT" sz="2200" spc="-15" dirty="0">
                <a:cs typeface="Calibri"/>
              </a:rPr>
              <a:t>A</a:t>
            </a:r>
            <a:r>
              <a:rPr lang="it-IT" sz="2200" spc="-20" dirty="0">
                <a:cs typeface="Calibri"/>
              </a:rPr>
              <a:t>lm</a:t>
            </a:r>
            <a:r>
              <a:rPr lang="it-IT" sz="2200" spc="-15" dirty="0">
                <a:cs typeface="Calibri"/>
              </a:rPr>
              <a:t>e</a:t>
            </a:r>
            <a:r>
              <a:rPr lang="it-IT" sz="2200" spc="-20" dirty="0">
                <a:cs typeface="Calibri"/>
              </a:rPr>
              <a:t>n</a:t>
            </a:r>
            <a:r>
              <a:rPr lang="it-IT" sz="2200" spc="-15" dirty="0">
                <a:cs typeface="Calibri"/>
              </a:rPr>
              <a:t>o</a:t>
            </a:r>
            <a:r>
              <a:rPr lang="it-IT" sz="2200" spc="20" dirty="0">
                <a:cs typeface="Calibri"/>
              </a:rPr>
              <a:t> </a:t>
            </a:r>
            <a:r>
              <a:rPr lang="it-IT" sz="2200" spc="-20" dirty="0">
                <a:cs typeface="Calibri"/>
              </a:rPr>
              <a:t>u</a:t>
            </a:r>
            <a:r>
              <a:rPr lang="it-IT" sz="2200" spc="-15" dirty="0">
                <a:cs typeface="Calibri"/>
              </a:rPr>
              <a:t>n</a:t>
            </a:r>
            <a:r>
              <a:rPr lang="it-IT" sz="2200" spc="-10" dirty="0">
                <a:cs typeface="Calibri"/>
              </a:rPr>
              <a:t> </a:t>
            </a:r>
            <a:r>
              <a:rPr lang="it-IT" sz="2200" spc="-20" dirty="0">
                <a:cs typeface="Calibri"/>
              </a:rPr>
              <a:t>p</a:t>
            </a:r>
            <a:r>
              <a:rPr lang="it-IT" sz="2200" spc="-10" dirty="0">
                <a:cs typeface="Calibri"/>
              </a:rPr>
              <a:t>ar</a:t>
            </a:r>
            <a:r>
              <a:rPr lang="it-IT" sz="2200" spc="-40" dirty="0">
                <a:cs typeface="Calibri"/>
              </a:rPr>
              <a:t>t</a:t>
            </a:r>
            <a:r>
              <a:rPr lang="it-IT" sz="2200" spc="-15" dirty="0">
                <a:cs typeface="Calibri"/>
              </a:rPr>
              <a:t>ecipa</a:t>
            </a:r>
            <a:r>
              <a:rPr lang="it-IT" sz="2200" spc="-45" dirty="0">
                <a:cs typeface="Calibri"/>
              </a:rPr>
              <a:t>n</a:t>
            </a:r>
            <a:r>
              <a:rPr lang="it-IT" sz="2200" spc="-40" dirty="0">
                <a:cs typeface="Calibri"/>
              </a:rPr>
              <a:t>t</a:t>
            </a:r>
            <a:r>
              <a:rPr lang="it-IT" sz="2200" spc="-15" dirty="0">
                <a:cs typeface="Calibri"/>
              </a:rPr>
              <a:t>e</a:t>
            </a:r>
            <a:r>
              <a:rPr lang="it-IT" sz="2200" spc="5" dirty="0">
                <a:cs typeface="Calibri"/>
              </a:rPr>
              <a:t> </a:t>
            </a:r>
            <a:r>
              <a:rPr lang="it-IT" sz="2200" spc="-20" dirty="0">
                <a:cs typeface="Calibri"/>
              </a:rPr>
              <a:t>p</a:t>
            </a:r>
            <a:r>
              <a:rPr lang="it-IT" sz="2200" spc="-35" dirty="0">
                <a:cs typeface="Calibri"/>
              </a:rPr>
              <a:t>r</a:t>
            </a:r>
            <a:r>
              <a:rPr lang="it-IT" sz="2200" spc="-15" dirty="0">
                <a:cs typeface="Calibri"/>
              </a:rPr>
              <a:t>e</a:t>
            </a:r>
            <a:r>
              <a:rPr lang="it-IT" sz="2200" spc="-20" dirty="0">
                <a:cs typeface="Calibri"/>
              </a:rPr>
              <a:t>nd</a:t>
            </a:r>
            <a:r>
              <a:rPr lang="it-IT" sz="2200" spc="-15" dirty="0">
                <a:cs typeface="Calibri"/>
              </a:rPr>
              <a:t>e</a:t>
            </a:r>
            <a:r>
              <a:rPr lang="it-IT" sz="2200" spc="5" dirty="0">
                <a:cs typeface="Calibri"/>
              </a:rPr>
              <a:t> </a:t>
            </a:r>
            <a:r>
              <a:rPr lang="it-IT" sz="2200" spc="-10" dirty="0">
                <a:cs typeface="Calibri"/>
              </a:rPr>
              <a:t>l</a:t>
            </a:r>
            <a:r>
              <a:rPr lang="it-IT" sz="2200" spc="-15" dirty="0">
                <a:cs typeface="Calibri"/>
              </a:rPr>
              <a:t>a</a:t>
            </a:r>
            <a:r>
              <a:rPr lang="it-IT" sz="2200" spc="-5" dirty="0">
                <a:cs typeface="Calibri"/>
              </a:rPr>
              <a:t> </a:t>
            </a:r>
            <a:r>
              <a:rPr lang="it-IT" sz="2200" spc="-20" dirty="0">
                <a:cs typeface="Calibri"/>
              </a:rPr>
              <a:t>p</a:t>
            </a:r>
            <a:r>
              <a:rPr lang="it-IT" sz="2200" spc="-45" dirty="0">
                <a:cs typeface="Calibri"/>
              </a:rPr>
              <a:t>r</a:t>
            </a:r>
            <a:r>
              <a:rPr lang="it-IT" sz="2200" spc="-10" dirty="0">
                <a:cs typeface="Calibri"/>
              </a:rPr>
              <a:t>o</a:t>
            </a:r>
            <a:r>
              <a:rPr lang="it-IT" sz="2200" spc="-20" dirty="0">
                <a:cs typeface="Calibri"/>
              </a:rPr>
              <a:t>p</a:t>
            </a:r>
            <a:r>
              <a:rPr lang="it-IT" sz="2200" spc="-10" dirty="0">
                <a:cs typeface="Calibri"/>
              </a:rPr>
              <a:t>ri</a:t>
            </a:r>
            <a:r>
              <a:rPr lang="it-IT" sz="2200" spc="-15" dirty="0">
                <a:cs typeface="Calibri"/>
              </a:rPr>
              <a:t>a</a:t>
            </a:r>
            <a:r>
              <a:rPr lang="it-IT" sz="2200" spc="-30" dirty="0">
                <a:cs typeface="Calibri"/>
              </a:rPr>
              <a:t> </a:t>
            </a:r>
            <a:r>
              <a:rPr lang="it-IT" sz="2200" spc="-20" dirty="0">
                <a:cs typeface="Calibri"/>
              </a:rPr>
              <a:t>d</a:t>
            </a:r>
            <a:r>
              <a:rPr lang="it-IT" sz="2200" spc="-15" dirty="0">
                <a:cs typeface="Calibri"/>
              </a:rPr>
              <a:t>eci</a:t>
            </a:r>
            <a:r>
              <a:rPr lang="it-IT" sz="2200" spc="-10" dirty="0">
                <a:cs typeface="Calibri"/>
              </a:rPr>
              <a:t>sio</a:t>
            </a:r>
            <a:r>
              <a:rPr lang="it-IT" sz="2200" spc="-20" dirty="0">
                <a:cs typeface="Calibri"/>
              </a:rPr>
              <a:t>n</a:t>
            </a:r>
            <a:r>
              <a:rPr lang="it-IT" sz="2200" spc="-15" dirty="0">
                <a:cs typeface="Calibri"/>
              </a:rPr>
              <a:t>e</a:t>
            </a:r>
            <a:r>
              <a:rPr lang="it-IT" sz="2200" spc="5" dirty="0">
                <a:cs typeface="Calibri"/>
              </a:rPr>
              <a:t> </a:t>
            </a:r>
            <a:r>
              <a:rPr lang="it-IT" sz="2200" spc="-20" dirty="0">
                <a:cs typeface="Calibri"/>
              </a:rPr>
              <a:t>d</a:t>
            </a:r>
            <a:r>
              <a:rPr lang="it-IT" sz="2200" spc="-10" dirty="0">
                <a:cs typeface="Calibri"/>
              </a:rPr>
              <a:t>o</a:t>
            </a:r>
            <a:r>
              <a:rPr lang="it-IT" sz="2200" spc="-20" dirty="0">
                <a:cs typeface="Calibri"/>
              </a:rPr>
              <a:t>p</a:t>
            </a:r>
            <a:r>
              <a:rPr lang="it-IT" sz="2200" spc="-15" dirty="0">
                <a:cs typeface="Calibri"/>
              </a:rPr>
              <a:t>o</a:t>
            </a:r>
            <a:r>
              <a:rPr lang="it-IT" sz="2200" spc="-5" dirty="0">
                <a:cs typeface="Calibri"/>
              </a:rPr>
              <a:t> </a:t>
            </a:r>
            <a:r>
              <a:rPr lang="it-IT" sz="2200" spc="-35" dirty="0">
                <a:cs typeface="Calibri"/>
              </a:rPr>
              <a:t>a</a:t>
            </a:r>
            <a:r>
              <a:rPr lang="it-IT" sz="2200" spc="-30" dirty="0">
                <a:cs typeface="Calibri"/>
              </a:rPr>
              <a:t>v</a:t>
            </a:r>
            <a:r>
              <a:rPr lang="it-IT" sz="2200" spc="-10" dirty="0">
                <a:cs typeface="Calibri"/>
              </a:rPr>
              <a:t>er</a:t>
            </a:r>
            <a:r>
              <a:rPr lang="it-IT" sz="2200" spc="-5" dirty="0">
                <a:cs typeface="Calibri"/>
              </a:rPr>
              <a:t> </a:t>
            </a:r>
            <a:r>
              <a:rPr lang="it-IT" sz="2200" spc="-10" dirty="0">
                <a:cs typeface="Calibri"/>
              </a:rPr>
              <a:t>osse</a:t>
            </a:r>
            <a:r>
              <a:rPr lang="it-IT" sz="2200" spc="15" dirty="0">
                <a:cs typeface="Calibri"/>
              </a:rPr>
              <a:t>r</a:t>
            </a:r>
            <a:r>
              <a:rPr lang="it-IT" sz="2200" spc="-45" dirty="0">
                <a:cs typeface="Calibri"/>
              </a:rPr>
              <a:t>v</a:t>
            </a:r>
            <a:r>
              <a:rPr lang="it-IT" sz="2200" spc="-35" dirty="0">
                <a:cs typeface="Calibri"/>
              </a:rPr>
              <a:t>a</a:t>
            </a:r>
            <a:r>
              <a:rPr lang="it-IT" sz="2200" spc="-40" dirty="0">
                <a:cs typeface="Calibri"/>
              </a:rPr>
              <a:t>t</a:t>
            </a:r>
            <a:r>
              <a:rPr lang="it-IT" sz="2200" spc="-15" dirty="0">
                <a:cs typeface="Calibri"/>
              </a:rPr>
              <a:t>o</a:t>
            </a:r>
            <a:r>
              <a:rPr lang="it-IT" sz="2200" spc="-5" dirty="0">
                <a:cs typeface="Calibri"/>
              </a:rPr>
              <a:t> </a:t>
            </a:r>
            <a:r>
              <a:rPr lang="it-IT" sz="2200" spc="-10" dirty="0">
                <a:cs typeface="Calibri"/>
              </a:rPr>
              <a:t>l</a:t>
            </a:r>
            <a:r>
              <a:rPr lang="it-IT" sz="2200" spc="-15" dirty="0">
                <a:cs typeface="Calibri"/>
              </a:rPr>
              <a:t>e</a:t>
            </a:r>
            <a:r>
              <a:rPr lang="it-IT" sz="2200" spc="5" dirty="0">
                <a:cs typeface="Calibri"/>
              </a:rPr>
              <a:t> </a:t>
            </a:r>
            <a:r>
              <a:rPr lang="it-IT" sz="2200" spc="-10" dirty="0">
                <a:cs typeface="Calibri"/>
              </a:rPr>
              <a:t>s</a:t>
            </a:r>
            <a:r>
              <a:rPr lang="it-IT" sz="2200" spc="-15" dirty="0">
                <a:cs typeface="Calibri"/>
              </a:rPr>
              <a:t>ce</a:t>
            </a:r>
            <a:r>
              <a:rPr lang="it-IT" sz="2200" spc="-10" dirty="0">
                <a:cs typeface="Calibri"/>
              </a:rPr>
              <a:t>l</a:t>
            </a:r>
            <a:r>
              <a:rPr lang="it-IT" sz="2200" spc="-40" dirty="0">
                <a:cs typeface="Calibri"/>
              </a:rPr>
              <a:t>t</a:t>
            </a:r>
            <a:r>
              <a:rPr lang="it-IT" sz="2200" spc="-15" dirty="0">
                <a:cs typeface="Calibri"/>
              </a:rPr>
              <a:t>e</a:t>
            </a:r>
            <a:r>
              <a:rPr lang="it-IT" sz="2200" spc="15" dirty="0">
                <a:cs typeface="Calibri"/>
              </a:rPr>
              <a:t> </a:t>
            </a:r>
            <a:r>
              <a:rPr lang="it-IT" sz="2200" spc="-20" dirty="0">
                <a:cs typeface="Calibri"/>
              </a:rPr>
              <a:t>d</a:t>
            </a:r>
            <a:r>
              <a:rPr lang="it-IT" sz="2200" dirty="0">
                <a:cs typeface="Calibri"/>
              </a:rPr>
              <a:t>i</a:t>
            </a:r>
            <a:r>
              <a:rPr lang="it-IT" sz="2200" spc="-10" dirty="0">
                <a:cs typeface="Calibri"/>
              </a:rPr>
              <a:t> </a:t>
            </a:r>
            <a:r>
              <a:rPr lang="it-IT" sz="2200" spc="-15" dirty="0">
                <a:cs typeface="Calibri"/>
              </a:rPr>
              <a:t>a</a:t>
            </a:r>
            <a:r>
              <a:rPr lang="it-IT" sz="2200" spc="-20" dirty="0">
                <a:cs typeface="Calibri"/>
              </a:rPr>
              <a:t>lm</a:t>
            </a:r>
            <a:r>
              <a:rPr lang="it-IT" sz="2200" spc="-15" dirty="0">
                <a:cs typeface="Calibri"/>
              </a:rPr>
              <a:t>e</a:t>
            </a:r>
            <a:r>
              <a:rPr lang="it-IT" sz="2200" spc="-20" dirty="0">
                <a:cs typeface="Calibri"/>
              </a:rPr>
              <a:t>n</a:t>
            </a:r>
            <a:r>
              <a:rPr lang="it-IT" sz="2200" spc="-15" dirty="0">
                <a:cs typeface="Calibri"/>
              </a:rPr>
              <a:t>o</a:t>
            </a:r>
            <a:r>
              <a:rPr lang="it-IT" sz="2200" spc="20" dirty="0">
                <a:cs typeface="Calibri"/>
              </a:rPr>
              <a:t> </a:t>
            </a:r>
            <a:r>
              <a:rPr lang="it-IT" sz="2200" spc="-20" dirty="0">
                <a:cs typeface="Calibri"/>
              </a:rPr>
              <a:t>u</a:t>
            </a:r>
            <a:r>
              <a:rPr lang="it-IT" sz="2200" spc="-15" dirty="0">
                <a:cs typeface="Calibri"/>
              </a:rPr>
              <a:t>n</a:t>
            </a:r>
            <a:r>
              <a:rPr lang="it-IT" sz="2200" spc="-10" dirty="0">
                <a:cs typeface="Calibri"/>
              </a:rPr>
              <a:t> </a:t>
            </a:r>
            <a:r>
              <a:rPr lang="it-IT" sz="2200" spc="-15" dirty="0">
                <a:cs typeface="Calibri"/>
              </a:rPr>
              <a:t>alt</a:t>
            </a:r>
            <a:r>
              <a:rPr lang="it-IT" sz="2200" spc="-45" dirty="0">
                <a:cs typeface="Calibri"/>
              </a:rPr>
              <a:t>r</a:t>
            </a:r>
            <a:r>
              <a:rPr lang="it-IT" sz="2200" spc="-15" dirty="0">
                <a:cs typeface="Calibri"/>
              </a:rPr>
              <a:t>o</a:t>
            </a:r>
            <a:r>
              <a:rPr lang="it-IT" sz="2200" spc="-5" dirty="0">
                <a:cs typeface="Calibri"/>
              </a:rPr>
              <a:t> </a:t>
            </a:r>
            <a:r>
              <a:rPr lang="it-IT" sz="2200" spc="-15" dirty="0">
                <a:cs typeface="Calibri"/>
              </a:rPr>
              <a:t>gi</a:t>
            </a:r>
            <a:r>
              <a:rPr lang="it-IT" sz="2200" spc="-10" dirty="0">
                <a:cs typeface="Calibri"/>
              </a:rPr>
              <a:t>o</a:t>
            </a:r>
            <a:r>
              <a:rPr lang="it-IT" sz="2200" spc="-40" dirty="0">
                <a:cs typeface="Calibri"/>
              </a:rPr>
              <a:t>c</a:t>
            </a:r>
            <a:r>
              <a:rPr lang="it-IT" sz="2200" spc="-35" dirty="0">
                <a:cs typeface="Calibri"/>
              </a:rPr>
              <a:t>a</a:t>
            </a:r>
            <a:r>
              <a:rPr lang="it-IT" sz="2200" spc="-40" dirty="0">
                <a:cs typeface="Calibri"/>
              </a:rPr>
              <a:t>t</a:t>
            </a:r>
            <a:r>
              <a:rPr lang="it-IT" sz="2200" spc="-10" dirty="0">
                <a:cs typeface="Calibri"/>
              </a:rPr>
              <a:t>o</a:t>
            </a:r>
            <a:r>
              <a:rPr lang="it-IT" sz="2200" spc="-35" dirty="0">
                <a:cs typeface="Calibri"/>
              </a:rPr>
              <a:t>r</a:t>
            </a:r>
            <a:r>
              <a:rPr lang="it-IT" sz="2200" spc="-15" dirty="0">
                <a:cs typeface="Calibri"/>
              </a:rPr>
              <a:t>e</a:t>
            </a:r>
            <a:r>
              <a:rPr lang="it-IT" sz="2200" spc="5" dirty="0">
                <a:cs typeface="Calibri"/>
              </a:rPr>
              <a:t> </a:t>
            </a:r>
            <a:r>
              <a:rPr lang="it-IT" sz="2200" spc="-5" dirty="0">
                <a:cs typeface="Calibri"/>
              </a:rPr>
              <a:t>(</a:t>
            </a:r>
            <a:r>
              <a:rPr lang="it-IT" sz="2200" spc="-15" dirty="0">
                <a:cs typeface="Calibri"/>
              </a:rPr>
              <a:t>gi</a:t>
            </a:r>
            <a:r>
              <a:rPr lang="it-IT" sz="2200" spc="-10" dirty="0">
                <a:cs typeface="Calibri"/>
              </a:rPr>
              <a:t>o</a:t>
            </a:r>
            <a:r>
              <a:rPr lang="it-IT" sz="2200" spc="-15" dirty="0">
                <a:cs typeface="Calibri"/>
              </a:rPr>
              <a:t>c</a:t>
            </a:r>
            <a:r>
              <a:rPr lang="it-IT" sz="2200" spc="-20" dirty="0">
                <a:cs typeface="Calibri"/>
              </a:rPr>
              <a:t>h</a:t>
            </a:r>
            <a:r>
              <a:rPr lang="it-IT" sz="2200" dirty="0">
                <a:cs typeface="Calibri"/>
              </a:rPr>
              <a:t>i </a:t>
            </a:r>
            <a:r>
              <a:rPr lang="it-IT" sz="2200" spc="-10" dirty="0">
                <a:cs typeface="Calibri"/>
              </a:rPr>
              <a:t>se</a:t>
            </a:r>
            <a:r>
              <a:rPr lang="it-IT" sz="2200" spc="-20" dirty="0">
                <a:cs typeface="Calibri"/>
              </a:rPr>
              <a:t>qu</a:t>
            </a:r>
            <a:r>
              <a:rPr lang="it-IT" sz="2200" spc="-15" dirty="0">
                <a:cs typeface="Calibri"/>
              </a:rPr>
              <a:t>e</a:t>
            </a:r>
            <a:r>
              <a:rPr lang="it-IT" sz="2200" spc="-20" dirty="0">
                <a:cs typeface="Calibri"/>
              </a:rPr>
              <a:t>n</a:t>
            </a:r>
            <a:r>
              <a:rPr lang="it-IT" sz="2200" spc="-15" dirty="0">
                <a:cs typeface="Calibri"/>
              </a:rPr>
              <a:t>zia</a:t>
            </a:r>
            <a:r>
              <a:rPr lang="it-IT" sz="2200" spc="-5" dirty="0">
                <a:cs typeface="Calibri"/>
              </a:rPr>
              <a:t>li</a:t>
            </a:r>
            <a:r>
              <a:rPr lang="it-IT" sz="2200" spc="-10" dirty="0">
                <a:cs typeface="Calibri"/>
              </a:rPr>
              <a:t>)</a:t>
            </a:r>
            <a:endParaRPr lang="it-IT" sz="2200" dirty="0">
              <a:cs typeface="Calibri"/>
            </a:endParaRPr>
          </a:p>
          <a:p>
            <a:pPr marL="1155700" lvl="2">
              <a:spcBef>
                <a:spcPts val="200"/>
              </a:spcBef>
              <a:buFont typeface="Helvetica"/>
              <a:buChar char="•"/>
              <a:tabLst>
                <a:tab pos="1155700" algn="l"/>
              </a:tabLst>
            </a:pPr>
            <a:r>
              <a:rPr lang="it-IT" sz="1900" spc="-5" dirty="0">
                <a:cs typeface="Calibri"/>
              </a:rPr>
              <a:t>I</a:t>
            </a:r>
            <a:r>
              <a:rPr lang="it-IT" sz="1900" spc="-25" dirty="0">
                <a:cs typeface="Calibri"/>
              </a:rPr>
              <a:t>n</a:t>
            </a:r>
            <a:r>
              <a:rPr lang="it-IT" sz="1900" spc="-50" dirty="0">
                <a:cs typeface="Calibri"/>
              </a:rPr>
              <a:t>f</a:t>
            </a:r>
            <a:r>
              <a:rPr lang="it-IT" sz="1900" spc="-15" dirty="0">
                <a:cs typeface="Calibri"/>
              </a:rPr>
              <a:t>or</a:t>
            </a:r>
            <a:r>
              <a:rPr lang="it-IT" sz="1900" spc="-25" dirty="0">
                <a:cs typeface="Calibri"/>
              </a:rPr>
              <a:t>m</a:t>
            </a:r>
            <a:r>
              <a:rPr lang="it-IT" sz="1900" spc="-10" dirty="0">
                <a:cs typeface="Calibri"/>
              </a:rPr>
              <a:t>a</a:t>
            </a:r>
            <a:r>
              <a:rPr lang="it-IT" sz="1900" spc="-15" dirty="0">
                <a:cs typeface="Calibri"/>
              </a:rPr>
              <a:t>z</a:t>
            </a:r>
            <a:r>
              <a:rPr lang="it-IT" sz="1900" spc="-5" dirty="0">
                <a:cs typeface="Calibri"/>
              </a:rPr>
              <a:t>i</a:t>
            </a:r>
            <a:r>
              <a:rPr lang="it-IT" sz="1900" spc="-15" dirty="0">
                <a:cs typeface="Calibri"/>
              </a:rPr>
              <a:t>on</a:t>
            </a:r>
            <a:r>
              <a:rPr lang="it-IT" sz="1900" spc="-10" dirty="0">
                <a:cs typeface="Calibri"/>
              </a:rPr>
              <a:t>e</a:t>
            </a:r>
            <a:r>
              <a:rPr lang="it-IT" sz="1900" spc="20" dirty="0">
                <a:cs typeface="Calibri"/>
              </a:rPr>
              <a:t> perfetta</a:t>
            </a:r>
            <a:endParaRPr lang="it-IT" sz="1900" dirty="0">
              <a:cs typeface="Calibri"/>
            </a:endParaRPr>
          </a:p>
          <a:p>
            <a:pPr marL="1155700" lvl="2">
              <a:spcBef>
                <a:spcPts val="225"/>
              </a:spcBef>
              <a:buFont typeface="Helvetica"/>
              <a:buChar char="•"/>
              <a:tabLst>
                <a:tab pos="1155700" algn="l"/>
              </a:tabLst>
            </a:pPr>
            <a:r>
              <a:rPr lang="it-IT" sz="1900" spc="-5" dirty="0">
                <a:cs typeface="Calibri"/>
              </a:rPr>
              <a:t>I</a:t>
            </a:r>
            <a:r>
              <a:rPr lang="it-IT" sz="1900" spc="-25" dirty="0">
                <a:cs typeface="Calibri"/>
              </a:rPr>
              <a:t>n</a:t>
            </a:r>
            <a:r>
              <a:rPr lang="it-IT" sz="1900" spc="-50" dirty="0">
                <a:cs typeface="Calibri"/>
              </a:rPr>
              <a:t>f</a:t>
            </a:r>
            <a:r>
              <a:rPr lang="it-IT" sz="1900" spc="-15" dirty="0">
                <a:cs typeface="Calibri"/>
              </a:rPr>
              <a:t>or</a:t>
            </a:r>
            <a:r>
              <a:rPr lang="it-IT" sz="1900" spc="-25" dirty="0">
                <a:cs typeface="Calibri"/>
              </a:rPr>
              <a:t>m</a:t>
            </a:r>
            <a:r>
              <a:rPr lang="it-IT" sz="1900" spc="-10" dirty="0">
                <a:cs typeface="Calibri"/>
              </a:rPr>
              <a:t>a</a:t>
            </a:r>
            <a:r>
              <a:rPr lang="it-IT" sz="1900" spc="-15" dirty="0">
                <a:cs typeface="Calibri"/>
              </a:rPr>
              <a:t>z</a:t>
            </a:r>
            <a:r>
              <a:rPr lang="it-IT" sz="1900" spc="-5" dirty="0">
                <a:cs typeface="Calibri"/>
              </a:rPr>
              <a:t>i</a:t>
            </a:r>
            <a:r>
              <a:rPr lang="it-IT" sz="1900" spc="-15" dirty="0">
                <a:cs typeface="Calibri"/>
              </a:rPr>
              <a:t>on</a:t>
            </a:r>
            <a:r>
              <a:rPr lang="it-IT" sz="1900" spc="-10" dirty="0">
                <a:cs typeface="Calibri"/>
              </a:rPr>
              <a:t>e</a:t>
            </a:r>
            <a:r>
              <a:rPr lang="it-IT" sz="1900" spc="20" dirty="0">
                <a:cs typeface="Calibri"/>
              </a:rPr>
              <a:t> </a:t>
            </a:r>
            <a:r>
              <a:rPr lang="it-IT" sz="1900" spc="-5" dirty="0">
                <a:cs typeface="Calibri"/>
              </a:rPr>
              <a:t>imperfetta</a:t>
            </a:r>
            <a:endParaRPr lang="it-IT" sz="1900" dirty="0">
              <a:cs typeface="Calibri"/>
            </a:endParaRPr>
          </a:p>
          <a:p>
            <a:pPr marL="355600">
              <a:spcBef>
                <a:spcPts val="270"/>
              </a:spcBef>
              <a:buFont typeface="Helvetica"/>
              <a:buChar char="•"/>
              <a:tabLst>
                <a:tab pos="355600" algn="l"/>
              </a:tabLst>
            </a:pPr>
            <a:r>
              <a:rPr lang="it-IT" sz="2600" dirty="0">
                <a:cs typeface="Calibri"/>
              </a:rPr>
              <a:t>Gi</a:t>
            </a:r>
            <a:r>
              <a:rPr lang="it-IT" sz="2600" spc="-10" dirty="0">
                <a:cs typeface="Calibri"/>
              </a:rPr>
              <a:t>o</a:t>
            </a:r>
            <a:r>
              <a:rPr lang="it-IT" sz="2600" dirty="0">
                <a:cs typeface="Calibri"/>
              </a:rPr>
              <a:t>c</a:t>
            </a:r>
            <a:r>
              <a:rPr lang="it-IT" sz="2600" spc="-5" dirty="0">
                <a:cs typeface="Calibri"/>
              </a:rPr>
              <a:t>h</a:t>
            </a:r>
            <a:r>
              <a:rPr lang="it-IT" sz="2600" dirty="0">
                <a:cs typeface="Calibri"/>
              </a:rPr>
              <a:t>i</a:t>
            </a:r>
            <a:r>
              <a:rPr lang="it-IT" sz="2600" spc="-15" dirty="0">
                <a:cs typeface="Calibri"/>
              </a:rPr>
              <a:t> </a:t>
            </a:r>
            <a:r>
              <a:rPr lang="it-IT" sz="2600" spc="5" dirty="0">
                <a:cs typeface="Calibri"/>
              </a:rPr>
              <a:t>r</a:t>
            </a:r>
            <a:r>
              <a:rPr lang="it-IT" sz="2600" dirty="0">
                <a:cs typeface="Calibri"/>
              </a:rPr>
              <a:t>i</a:t>
            </a:r>
            <a:r>
              <a:rPr lang="it-IT" sz="2600" spc="-5" dirty="0">
                <a:cs typeface="Calibri"/>
              </a:rPr>
              <a:t>p</a:t>
            </a:r>
            <a:r>
              <a:rPr lang="it-IT" sz="2600" spc="-15" dirty="0">
                <a:cs typeface="Calibri"/>
              </a:rPr>
              <a:t>e</a:t>
            </a:r>
            <a:r>
              <a:rPr lang="it-IT" sz="2600" dirty="0">
                <a:cs typeface="Calibri"/>
              </a:rPr>
              <a:t>t</a:t>
            </a:r>
            <a:r>
              <a:rPr lang="it-IT" sz="2600" spc="-5" dirty="0">
                <a:cs typeface="Calibri"/>
              </a:rPr>
              <a:t>u</a:t>
            </a:r>
            <a:r>
              <a:rPr lang="it-IT" sz="2600" dirty="0">
                <a:cs typeface="Calibri"/>
              </a:rPr>
              <a:t>ti</a:t>
            </a:r>
          </a:p>
          <a:p>
            <a:pPr marL="756285" marR="304800" lvl="1" indent="-286385">
              <a:lnSpc>
                <a:spcPts val="2380"/>
              </a:lnSpc>
              <a:spcBef>
                <a:spcPts val="585"/>
              </a:spcBef>
              <a:buFont typeface="Helvetica"/>
              <a:buChar char="–"/>
              <a:tabLst>
                <a:tab pos="756920" algn="l"/>
              </a:tabLst>
            </a:pPr>
            <a:r>
              <a:rPr lang="it-IT" sz="2200" spc="-15" dirty="0">
                <a:cs typeface="Calibri"/>
              </a:rPr>
              <a:t>La</a:t>
            </a:r>
            <a:r>
              <a:rPr lang="it-IT" sz="2200" spc="-5" dirty="0">
                <a:cs typeface="Calibri"/>
              </a:rPr>
              <a:t> </a:t>
            </a:r>
            <a:r>
              <a:rPr lang="it-IT" sz="2200" spc="-30" dirty="0">
                <a:cs typeface="Calibri"/>
              </a:rPr>
              <a:t>s</a:t>
            </a:r>
            <a:r>
              <a:rPr lang="it-IT" sz="2200" spc="-40" dirty="0">
                <a:cs typeface="Calibri"/>
              </a:rPr>
              <a:t>t</a:t>
            </a:r>
            <a:r>
              <a:rPr lang="it-IT" sz="2200" spc="-10" dirty="0">
                <a:cs typeface="Calibri"/>
              </a:rPr>
              <a:t>essa</a:t>
            </a:r>
            <a:r>
              <a:rPr lang="it-IT" sz="2200" spc="10" dirty="0">
                <a:cs typeface="Calibri"/>
              </a:rPr>
              <a:t> </a:t>
            </a:r>
            <a:r>
              <a:rPr lang="it-IT" sz="2200" spc="-10" dirty="0">
                <a:cs typeface="Calibri"/>
              </a:rPr>
              <a:t>s</a:t>
            </a:r>
            <a:r>
              <a:rPr lang="it-IT" sz="2200" spc="-15" dirty="0">
                <a:cs typeface="Calibri"/>
              </a:rPr>
              <a:t>it</a:t>
            </a:r>
            <a:r>
              <a:rPr lang="it-IT" sz="2200" spc="-20" dirty="0">
                <a:cs typeface="Calibri"/>
              </a:rPr>
              <a:t>u</a:t>
            </a:r>
            <a:r>
              <a:rPr lang="it-IT" sz="2200" spc="-15" dirty="0">
                <a:cs typeface="Calibri"/>
              </a:rPr>
              <a:t>azi</a:t>
            </a:r>
            <a:r>
              <a:rPr lang="it-IT" sz="2200" spc="-10" dirty="0">
                <a:cs typeface="Calibri"/>
              </a:rPr>
              <a:t>o</a:t>
            </a:r>
            <a:r>
              <a:rPr lang="it-IT" sz="2200" spc="-20" dirty="0">
                <a:cs typeface="Calibri"/>
              </a:rPr>
              <a:t>n</a:t>
            </a:r>
            <a:r>
              <a:rPr lang="it-IT" sz="2200" spc="-15" dirty="0">
                <a:cs typeface="Calibri"/>
              </a:rPr>
              <a:t>e</a:t>
            </a:r>
            <a:r>
              <a:rPr lang="it-IT" sz="2200" spc="5" dirty="0">
                <a:cs typeface="Calibri"/>
              </a:rPr>
              <a:t> </a:t>
            </a:r>
            <a:r>
              <a:rPr lang="it-IT" sz="2200" spc="-30" dirty="0">
                <a:cs typeface="Calibri"/>
              </a:rPr>
              <a:t>s</a:t>
            </a:r>
            <a:r>
              <a:rPr lang="it-IT" sz="2200" spc="-15" dirty="0">
                <a:cs typeface="Calibri"/>
              </a:rPr>
              <a:t>t</a:t>
            </a:r>
            <a:r>
              <a:rPr lang="it-IT" sz="2200" spc="-55" dirty="0">
                <a:cs typeface="Calibri"/>
              </a:rPr>
              <a:t>r</a:t>
            </a:r>
            <a:r>
              <a:rPr lang="it-IT" sz="2200" spc="-35" dirty="0">
                <a:cs typeface="Calibri"/>
              </a:rPr>
              <a:t>a</a:t>
            </a:r>
            <a:r>
              <a:rPr lang="it-IT" sz="2200" spc="-40" dirty="0">
                <a:cs typeface="Calibri"/>
              </a:rPr>
              <a:t>t</a:t>
            </a:r>
            <a:r>
              <a:rPr lang="it-IT" sz="2200" spc="-15" dirty="0">
                <a:cs typeface="Calibri"/>
              </a:rPr>
              <a:t>egi</a:t>
            </a:r>
            <a:r>
              <a:rPr lang="it-IT" sz="2200" spc="-40" dirty="0">
                <a:cs typeface="Calibri"/>
              </a:rPr>
              <a:t>c</a:t>
            </a:r>
            <a:r>
              <a:rPr lang="it-IT" sz="2200" spc="-15" dirty="0">
                <a:cs typeface="Calibri"/>
              </a:rPr>
              <a:t>a</a:t>
            </a:r>
            <a:r>
              <a:rPr lang="it-IT" sz="2200" spc="20" dirty="0">
                <a:cs typeface="Calibri"/>
              </a:rPr>
              <a:t> </a:t>
            </a:r>
            <a:r>
              <a:rPr lang="it-IT" sz="2200" spc="-20" dirty="0">
                <a:cs typeface="Calibri"/>
              </a:rPr>
              <a:t>(</a:t>
            </a:r>
            <a:r>
              <a:rPr lang="it-IT" sz="2200" spc="-15" dirty="0">
                <a:cs typeface="Calibri"/>
              </a:rPr>
              <a:t>a</a:t>
            </a:r>
            <a:r>
              <a:rPr lang="it-IT" sz="2200" spc="-20" dirty="0">
                <a:cs typeface="Calibri"/>
              </a:rPr>
              <a:t>n</a:t>
            </a:r>
            <a:r>
              <a:rPr lang="it-IT" sz="2200" spc="-15" dirty="0">
                <a:cs typeface="Calibri"/>
              </a:rPr>
              <a:t>c</a:t>
            </a:r>
            <a:r>
              <a:rPr lang="it-IT" sz="2200" spc="-20" dirty="0">
                <a:cs typeface="Calibri"/>
              </a:rPr>
              <a:t>h</a:t>
            </a:r>
            <a:r>
              <a:rPr lang="it-IT" sz="2200" spc="-15" dirty="0">
                <a:cs typeface="Calibri"/>
              </a:rPr>
              <a:t>e</a:t>
            </a:r>
            <a:r>
              <a:rPr lang="it-IT" sz="2200" spc="5" dirty="0">
                <a:cs typeface="Calibri"/>
              </a:rPr>
              <a:t> </a:t>
            </a:r>
            <a:r>
              <a:rPr lang="it-IT" sz="2200" spc="-15" dirty="0">
                <a:cs typeface="Calibri"/>
              </a:rPr>
              <a:t>a</a:t>
            </a:r>
            <a:r>
              <a:rPr lang="it-IT" sz="2200" spc="-5" dirty="0">
                <a:cs typeface="Calibri"/>
              </a:rPr>
              <a:t> </a:t>
            </a:r>
            <a:r>
              <a:rPr lang="it-IT" sz="2200" spc="-25" dirty="0">
                <a:cs typeface="Calibri"/>
              </a:rPr>
              <a:t>m</a:t>
            </a:r>
            <a:r>
              <a:rPr lang="it-IT" sz="2200" spc="-10" dirty="0">
                <a:cs typeface="Calibri"/>
              </a:rPr>
              <a:t>osse</a:t>
            </a:r>
            <a:r>
              <a:rPr lang="it-IT" sz="2200" spc="15" dirty="0">
                <a:cs typeface="Calibri"/>
              </a:rPr>
              <a:t> </a:t>
            </a:r>
            <a:r>
              <a:rPr lang="it-IT" sz="2200" spc="-10" dirty="0">
                <a:cs typeface="Calibri"/>
              </a:rPr>
              <a:t>s</a:t>
            </a:r>
            <a:r>
              <a:rPr lang="it-IT" sz="2200" spc="-20" dirty="0">
                <a:cs typeface="Calibri"/>
              </a:rPr>
              <a:t>im</a:t>
            </a:r>
            <a:r>
              <a:rPr lang="it-IT" sz="2200" spc="-15" dirty="0">
                <a:cs typeface="Calibri"/>
              </a:rPr>
              <a:t>ul</a:t>
            </a:r>
            <a:r>
              <a:rPr lang="it-IT" sz="2200" spc="-40" dirty="0">
                <a:cs typeface="Calibri"/>
              </a:rPr>
              <a:t>t</a:t>
            </a:r>
            <a:r>
              <a:rPr lang="it-IT" sz="2200" spc="-15" dirty="0">
                <a:cs typeface="Calibri"/>
              </a:rPr>
              <a:t>a</a:t>
            </a:r>
            <a:r>
              <a:rPr lang="it-IT" sz="2200" spc="-20" dirty="0">
                <a:cs typeface="Calibri"/>
              </a:rPr>
              <a:t>n</a:t>
            </a:r>
            <a:r>
              <a:rPr lang="it-IT" sz="2200" spc="-10" dirty="0">
                <a:cs typeface="Calibri"/>
              </a:rPr>
              <a:t>ee)</a:t>
            </a:r>
            <a:r>
              <a:rPr lang="it-IT" sz="2200" dirty="0">
                <a:cs typeface="Calibri"/>
              </a:rPr>
              <a:t> </a:t>
            </a:r>
            <a:r>
              <a:rPr lang="it-IT" sz="2200" spc="-15" dirty="0">
                <a:cs typeface="Calibri"/>
              </a:rPr>
              <a:t>è</a:t>
            </a:r>
            <a:r>
              <a:rPr lang="it-IT" sz="2200" spc="-5" dirty="0">
                <a:cs typeface="Calibri"/>
              </a:rPr>
              <a:t> </a:t>
            </a:r>
            <a:r>
              <a:rPr lang="it-IT" sz="2200" spc="-15" dirty="0">
                <a:cs typeface="Calibri"/>
              </a:rPr>
              <a:t>gi</a:t>
            </a:r>
            <a:r>
              <a:rPr lang="it-IT" sz="2200" spc="-10" dirty="0">
                <a:cs typeface="Calibri"/>
              </a:rPr>
              <a:t>o</a:t>
            </a:r>
            <a:r>
              <a:rPr lang="it-IT" sz="2200" spc="-40" dirty="0">
                <a:cs typeface="Calibri"/>
              </a:rPr>
              <a:t>c</a:t>
            </a:r>
            <a:r>
              <a:rPr lang="it-IT" sz="2200" spc="-35" dirty="0">
                <a:cs typeface="Calibri"/>
              </a:rPr>
              <a:t>a</a:t>
            </a:r>
            <a:r>
              <a:rPr lang="it-IT" sz="2200" spc="-40" dirty="0">
                <a:cs typeface="Calibri"/>
              </a:rPr>
              <a:t>t</a:t>
            </a:r>
            <a:r>
              <a:rPr lang="it-IT" sz="2200" spc="-15" dirty="0">
                <a:cs typeface="Calibri"/>
              </a:rPr>
              <a:t>a</a:t>
            </a:r>
            <a:r>
              <a:rPr lang="it-IT" sz="2200" spc="10" dirty="0">
                <a:cs typeface="Calibri"/>
              </a:rPr>
              <a:t> </a:t>
            </a:r>
            <a:r>
              <a:rPr lang="it-IT" sz="2200" spc="-10" dirty="0">
                <a:cs typeface="Calibri"/>
              </a:rPr>
              <a:t>r</a:t>
            </a:r>
            <a:r>
              <a:rPr lang="it-IT" sz="2200" spc="-15" dirty="0">
                <a:cs typeface="Calibri"/>
              </a:rPr>
              <a:t>ip</a:t>
            </a:r>
            <a:r>
              <a:rPr lang="it-IT" sz="2200" spc="-30" dirty="0">
                <a:cs typeface="Calibri"/>
              </a:rPr>
              <a:t>e</a:t>
            </a:r>
            <a:r>
              <a:rPr lang="it-IT" sz="2200" spc="-15" dirty="0">
                <a:cs typeface="Calibri"/>
              </a:rPr>
              <a:t>t</a:t>
            </a:r>
            <a:r>
              <a:rPr lang="it-IT" sz="2200" spc="-20" dirty="0">
                <a:cs typeface="Calibri"/>
              </a:rPr>
              <a:t>u</a:t>
            </a:r>
            <a:r>
              <a:rPr lang="it-IT" sz="2200" spc="-40" dirty="0">
                <a:cs typeface="Calibri"/>
              </a:rPr>
              <a:t>t</a:t>
            </a:r>
            <a:r>
              <a:rPr lang="it-IT" sz="2200" spc="-15" dirty="0">
                <a:cs typeface="Calibri"/>
              </a:rPr>
              <a:t>a</a:t>
            </a:r>
            <a:r>
              <a:rPr lang="it-IT" sz="2200" spc="-25" dirty="0">
                <a:cs typeface="Calibri"/>
              </a:rPr>
              <a:t>m</a:t>
            </a:r>
            <a:r>
              <a:rPr lang="it-IT" sz="2200" spc="-15" dirty="0">
                <a:cs typeface="Calibri"/>
              </a:rPr>
              <a:t>e</a:t>
            </a:r>
            <a:r>
              <a:rPr lang="it-IT" sz="2200" spc="-45" dirty="0">
                <a:cs typeface="Calibri"/>
              </a:rPr>
              <a:t>n</a:t>
            </a:r>
            <a:r>
              <a:rPr lang="it-IT" sz="2200" spc="-40" dirty="0">
                <a:cs typeface="Calibri"/>
              </a:rPr>
              <a:t>t</a:t>
            </a:r>
            <a:r>
              <a:rPr lang="it-IT" sz="2200" spc="-15" dirty="0">
                <a:cs typeface="Calibri"/>
              </a:rPr>
              <a:t>e</a:t>
            </a:r>
            <a:r>
              <a:rPr lang="it-IT" sz="2200" spc="30" dirty="0">
                <a:cs typeface="Calibri"/>
              </a:rPr>
              <a:t> </a:t>
            </a:r>
            <a:r>
              <a:rPr lang="it-IT" sz="2200" spc="-20" dirty="0">
                <a:cs typeface="Calibri"/>
              </a:rPr>
              <a:t>n</a:t>
            </a:r>
            <a:r>
              <a:rPr lang="it-IT" sz="2200" spc="-15" dirty="0">
                <a:cs typeface="Calibri"/>
              </a:rPr>
              <a:t>e</a:t>
            </a:r>
            <a:r>
              <a:rPr lang="it-IT" sz="2200" dirty="0">
                <a:cs typeface="Calibri"/>
              </a:rPr>
              <a:t>l</a:t>
            </a:r>
            <a:r>
              <a:rPr lang="it-IT" sz="2200" spc="5" dirty="0">
                <a:cs typeface="Calibri"/>
              </a:rPr>
              <a:t> </a:t>
            </a:r>
            <a:r>
              <a:rPr lang="it-IT" sz="2200" spc="-40" dirty="0">
                <a:cs typeface="Calibri"/>
              </a:rPr>
              <a:t>t</a:t>
            </a:r>
            <a:r>
              <a:rPr lang="it-IT" sz="2200" spc="-15" dirty="0">
                <a:cs typeface="Calibri"/>
              </a:rPr>
              <a:t>e</a:t>
            </a:r>
            <a:r>
              <a:rPr lang="it-IT" sz="2200" spc="-25" dirty="0">
                <a:cs typeface="Calibri"/>
              </a:rPr>
              <a:t>m</a:t>
            </a:r>
            <a:r>
              <a:rPr lang="it-IT" sz="2200" spc="-20" dirty="0">
                <a:cs typeface="Calibri"/>
              </a:rPr>
              <a:t>p</a:t>
            </a:r>
            <a:r>
              <a:rPr lang="it-IT" sz="2200" spc="-15" dirty="0">
                <a:cs typeface="Calibri"/>
              </a:rPr>
              <a:t>o</a:t>
            </a:r>
            <a:endParaRPr lang="it-IT" sz="2200" dirty="0">
              <a:cs typeface="Calibri"/>
            </a:endParaRPr>
          </a:p>
          <a:p>
            <a:pPr marL="1155700" lvl="2">
              <a:spcBef>
                <a:spcPts val="200"/>
              </a:spcBef>
              <a:buFont typeface="Helvetica"/>
              <a:buChar char="•"/>
              <a:tabLst>
                <a:tab pos="1155700" algn="l"/>
              </a:tabLst>
            </a:pPr>
            <a:r>
              <a:rPr lang="it-IT" sz="1900" spc="-15" dirty="0">
                <a:cs typeface="Calibri"/>
              </a:rPr>
              <a:t>Or</a:t>
            </a:r>
            <a:r>
              <a:rPr lang="it-IT" sz="1900" spc="-5" dirty="0">
                <a:cs typeface="Calibri"/>
              </a:rPr>
              <a:t>i</a:t>
            </a:r>
            <a:r>
              <a:rPr lang="it-IT" sz="1900" spc="-15" dirty="0">
                <a:cs typeface="Calibri"/>
              </a:rPr>
              <a:t>z</a:t>
            </a:r>
            <a:r>
              <a:rPr lang="it-IT" sz="1900" spc="-55" dirty="0">
                <a:cs typeface="Calibri"/>
              </a:rPr>
              <a:t>z</a:t>
            </a:r>
            <a:r>
              <a:rPr lang="it-IT" sz="1900" spc="-15" dirty="0">
                <a:cs typeface="Calibri"/>
              </a:rPr>
              <a:t>o</a:t>
            </a:r>
            <a:r>
              <a:rPr lang="it-IT" sz="1900" spc="-25" dirty="0">
                <a:cs typeface="Calibri"/>
              </a:rPr>
              <a:t>n</a:t>
            </a:r>
            <a:r>
              <a:rPr lang="it-IT" sz="1900" spc="-35" dirty="0">
                <a:cs typeface="Calibri"/>
              </a:rPr>
              <a:t>t</a:t>
            </a:r>
            <a:r>
              <a:rPr lang="it-IT" sz="1900" spc="-10" dirty="0">
                <a:cs typeface="Calibri"/>
              </a:rPr>
              <a:t>e</a:t>
            </a:r>
            <a:r>
              <a:rPr lang="it-IT" sz="1900" spc="30" dirty="0">
                <a:cs typeface="Calibri"/>
              </a:rPr>
              <a:t> </a:t>
            </a:r>
            <a:r>
              <a:rPr lang="it-IT" sz="1900" spc="-15" dirty="0">
                <a:cs typeface="Calibri"/>
              </a:rPr>
              <a:t>f</a:t>
            </a:r>
            <a:r>
              <a:rPr lang="it-IT" sz="1900" spc="-5" dirty="0">
                <a:cs typeface="Calibri"/>
              </a:rPr>
              <a:t>i</a:t>
            </a:r>
            <a:r>
              <a:rPr lang="it-IT" sz="1900" spc="-15" dirty="0">
                <a:cs typeface="Calibri"/>
              </a:rPr>
              <a:t>n</a:t>
            </a:r>
            <a:r>
              <a:rPr lang="it-IT" sz="1900" spc="-5" dirty="0">
                <a:cs typeface="Calibri"/>
              </a:rPr>
              <a:t>i</a:t>
            </a:r>
            <a:r>
              <a:rPr lang="it-IT" sz="1900" spc="-35" dirty="0">
                <a:cs typeface="Calibri"/>
              </a:rPr>
              <a:t>t</a:t>
            </a:r>
            <a:r>
              <a:rPr lang="it-IT" sz="1900" spc="-10" dirty="0">
                <a:cs typeface="Calibri"/>
              </a:rPr>
              <a:t>o</a:t>
            </a:r>
            <a:endParaRPr lang="it-IT" sz="1900" dirty="0">
              <a:cs typeface="Calibri"/>
            </a:endParaRPr>
          </a:p>
          <a:p>
            <a:pPr marL="1155700" lvl="2">
              <a:spcBef>
                <a:spcPts val="225"/>
              </a:spcBef>
              <a:buFont typeface="Helvetica"/>
              <a:buChar char="•"/>
              <a:tabLst>
                <a:tab pos="1155700" algn="l"/>
              </a:tabLst>
            </a:pPr>
            <a:r>
              <a:rPr lang="it-IT" sz="1900" spc="-15" dirty="0">
                <a:cs typeface="Calibri"/>
              </a:rPr>
              <a:t>Or</a:t>
            </a:r>
            <a:r>
              <a:rPr lang="it-IT" sz="1900" spc="-5" dirty="0">
                <a:cs typeface="Calibri"/>
              </a:rPr>
              <a:t>i</a:t>
            </a:r>
            <a:r>
              <a:rPr lang="it-IT" sz="1900" spc="-15" dirty="0">
                <a:cs typeface="Calibri"/>
              </a:rPr>
              <a:t>z</a:t>
            </a:r>
            <a:r>
              <a:rPr lang="it-IT" sz="1900" spc="-55" dirty="0">
                <a:cs typeface="Calibri"/>
              </a:rPr>
              <a:t>z</a:t>
            </a:r>
            <a:r>
              <a:rPr lang="it-IT" sz="1900" spc="-15" dirty="0">
                <a:cs typeface="Calibri"/>
              </a:rPr>
              <a:t>o</a:t>
            </a:r>
            <a:r>
              <a:rPr lang="it-IT" sz="1900" spc="-25" dirty="0">
                <a:cs typeface="Calibri"/>
              </a:rPr>
              <a:t>n</a:t>
            </a:r>
            <a:r>
              <a:rPr lang="it-IT" sz="1900" spc="-35" dirty="0">
                <a:cs typeface="Calibri"/>
              </a:rPr>
              <a:t>t</a:t>
            </a:r>
            <a:r>
              <a:rPr lang="it-IT" sz="1900" spc="-10" dirty="0">
                <a:cs typeface="Calibri"/>
              </a:rPr>
              <a:t>e</a:t>
            </a:r>
            <a:r>
              <a:rPr lang="it-IT" sz="1900" spc="30" dirty="0">
                <a:cs typeface="Calibri"/>
              </a:rPr>
              <a:t> </a:t>
            </a:r>
            <a:r>
              <a:rPr lang="it-IT" sz="1900" spc="-5" dirty="0">
                <a:cs typeface="Calibri"/>
              </a:rPr>
              <a:t>i</a:t>
            </a:r>
            <a:r>
              <a:rPr lang="it-IT" sz="1900" spc="-25" dirty="0">
                <a:cs typeface="Calibri"/>
              </a:rPr>
              <a:t>n</a:t>
            </a:r>
            <a:r>
              <a:rPr lang="it-IT" sz="1900" spc="-15" dirty="0">
                <a:cs typeface="Calibri"/>
              </a:rPr>
              <a:t>f</a:t>
            </a:r>
            <a:r>
              <a:rPr lang="it-IT" sz="1900" spc="-5" dirty="0">
                <a:cs typeface="Calibri"/>
              </a:rPr>
              <a:t>i</a:t>
            </a:r>
            <a:r>
              <a:rPr lang="it-IT" sz="1900" spc="-15" dirty="0">
                <a:cs typeface="Calibri"/>
              </a:rPr>
              <a:t>n</a:t>
            </a:r>
            <a:r>
              <a:rPr lang="it-IT" sz="1900" spc="-5" dirty="0">
                <a:cs typeface="Calibri"/>
              </a:rPr>
              <a:t>i</a:t>
            </a:r>
            <a:r>
              <a:rPr lang="it-IT" sz="1900" spc="-35" dirty="0">
                <a:cs typeface="Calibri"/>
              </a:rPr>
              <a:t>t</a:t>
            </a:r>
            <a:r>
              <a:rPr lang="it-IT" sz="1900" spc="-10" dirty="0">
                <a:cs typeface="Calibri"/>
              </a:rPr>
              <a:t>o</a:t>
            </a:r>
            <a:r>
              <a:rPr lang="it-IT" sz="1900" spc="20" dirty="0">
                <a:cs typeface="Calibri"/>
              </a:rPr>
              <a:t> </a:t>
            </a:r>
            <a:r>
              <a:rPr lang="it-IT" sz="1900" spc="-10" dirty="0">
                <a:cs typeface="Calibri"/>
              </a:rPr>
              <a:t>o</a:t>
            </a:r>
            <a:r>
              <a:rPr lang="it-IT" sz="1900" spc="-5" dirty="0">
                <a:cs typeface="Calibri"/>
              </a:rPr>
              <a:t> i</a:t>
            </a:r>
            <a:r>
              <a:rPr lang="it-IT" sz="1900" spc="-15" dirty="0">
                <a:cs typeface="Calibri"/>
              </a:rPr>
              <a:t>nd</a:t>
            </a:r>
            <a:r>
              <a:rPr lang="it-IT" sz="1900" spc="-20" dirty="0">
                <a:cs typeface="Calibri"/>
              </a:rPr>
              <a:t>e</a:t>
            </a:r>
            <a:r>
              <a:rPr lang="it-IT" sz="1900" spc="-15" dirty="0">
                <a:cs typeface="Calibri"/>
              </a:rPr>
              <a:t>f</a:t>
            </a:r>
            <a:r>
              <a:rPr lang="it-IT" sz="1900" spc="-5" dirty="0">
                <a:cs typeface="Calibri"/>
              </a:rPr>
              <a:t>i</a:t>
            </a:r>
            <a:r>
              <a:rPr lang="it-IT" sz="1900" spc="-15" dirty="0">
                <a:cs typeface="Calibri"/>
              </a:rPr>
              <a:t>n</a:t>
            </a:r>
            <a:r>
              <a:rPr lang="it-IT" sz="1900" spc="-5" dirty="0">
                <a:cs typeface="Calibri"/>
              </a:rPr>
              <a:t>i</a:t>
            </a:r>
            <a:r>
              <a:rPr lang="it-IT" sz="1900" spc="-35" dirty="0">
                <a:cs typeface="Calibri"/>
              </a:rPr>
              <a:t>t</a:t>
            </a:r>
            <a:r>
              <a:rPr lang="it-IT" sz="1900" spc="-10" dirty="0">
                <a:cs typeface="Calibri"/>
              </a:rPr>
              <a:t>o</a:t>
            </a:r>
            <a:endParaRPr lang="it-IT" sz="1900" dirty="0">
              <a:cs typeface="Calibri"/>
            </a:endParaRPr>
          </a:p>
        </p:txBody>
      </p:sp>
      <p:sp>
        <p:nvSpPr>
          <p:cNvPr id="4" name="Segnaposto data 3"/>
          <p:cNvSpPr>
            <a:spLocks noGrp="1"/>
          </p:cNvSpPr>
          <p:nvPr>
            <p:ph type="dt" sz="half" idx="10"/>
          </p:nvPr>
        </p:nvSpPr>
        <p:spPr/>
        <p:txBody>
          <a:bodyPr/>
          <a:lstStyle/>
          <a:p>
            <a:r>
              <a:rPr lang="it-IT" smtClean="0"/>
              <a:t>19 Marzo 2019</a:t>
            </a:r>
            <a:endParaRPr lang="it-IT"/>
          </a:p>
        </p:txBody>
      </p:sp>
      <p:sp>
        <p:nvSpPr>
          <p:cNvPr id="5" name="Segnaposto piè di pagina 4"/>
          <p:cNvSpPr>
            <a:spLocks noGrp="1"/>
          </p:cNvSpPr>
          <p:nvPr>
            <p:ph type="ftr" sz="quarter" idx="11"/>
          </p:nvPr>
        </p:nvSpPr>
        <p:spPr/>
        <p:txBody>
          <a:bodyPr/>
          <a:lstStyle/>
          <a:p>
            <a:r>
              <a:rPr lang="it-IT" smtClean="0"/>
              <a:t>Lezione di orientamento</a:t>
            </a:r>
            <a:endParaRPr lang="it-IT"/>
          </a:p>
        </p:txBody>
      </p:sp>
      <p:sp>
        <p:nvSpPr>
          <p:cNvPr id="6" name="Segnaposto numero diapositiva 5"/>
          <p:cNvSpPr>
            <a:spLocks noGrp="1"/>
          </p:cNvSpPr>
          <p:nvPr>
            <p:ph type="sldNum" sz="quarter" idx="12"/>
          </p:nvPr>
        </p:nvSpPr>
        <p:spPr/>
        <p:txBody>
          <a:bodyPr/>
          <a:lstStyle/>
          <a:p>
            <a:fld id="{B12DF7F3-E877-40DA-B96D-BFB600F7E987}" type="slidenum">
              <a:rPr lang="it-IT" smtClean="0"/>
              <a:t>13</a:t>
            </a:fld>
            <a:endParaRPr lang="it-IT"/>
          </a:p>
        </p:txBody>
      </p:sp>
    </p:spTree>
    <p:extLst>
      <p:ext uri="{BB962C8B-B14F-4D97-AF65-F5344CB8AC3E}">
        <p14:creationId xmlns:p14="http://schemas.microsoft.com/office/powerpoint/2010/main" val="238334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numero diapositiva 5"/>
          <p:cNvSpPr>
            <a:spLocks noGrp="1"/>
          </p:cNvSpPr>
          <p:nvPr>
            <p:ph type="sldNum" sz="quarter" idx="12"/>
          </p:nvPr>
        </p:nvSpPr>
        <p:spPr/>
        <p:txBody>
          <a:bodyPr/>
          <a:lstStyle/>
          <a:p>
            <a:pPr>
              <a:defRPr/>
            </a:pPr>
            <a:fld id="{E0B188F6-E939-4B3E-B772-8BF0B3026B5C}" type="slidenum">
              <a:rPr lang="it-IT">
                <a:solidFill>
                  <a:prstClr val="black">
                    <a:tint val="75000"/>
                  </a:prstClr>
                </a:solidFill>
                <a:latin typeface="Calibri"/>
              </a:rPr>
              <a:pPr>
                <a:defRPr/>
              </a:pPr>
              <a:t>14</a:t>
            </a:fld>
            <a:endParaRPr lang="it-IT">
              <a:solidFill>
                <a:prstClr val="black">
                  <a:tint val="75000"/>
                </a:prstClr>
              </a:solidFill>
              <a:latin typeface="Calibri"/>
            </a:endParaRPr>
          </a:p>
        </p:txBody>
      </p:sp>
      <p:sp>
        <p:nvSpPr>
          <p:cNvPr id="20482" name="Titolo 3"/>
          <p:cNvSpPr>
            <a:spLocks noGrp="1"/>
          </p:cNvSpPr>
          <p:nvPr>
            <p:ph type="title"/>
          </p:nvPr>
        </p:nvSpPr>
        <p:spPr/>
        <p:txBody>
          <a:bodyPr>
            <a:normAutofit/>
          </a:bodyPr>
          <a:lstStyle/>
          <a:p>
            <a:pPr eaLnBrk="1" hangingPunct="1"/>
            <a:r>
              <a:rPr lang="it-IT" dirty="0" smtClean="0"/>
              <a:t>La rappresentazione di un gioco</a:t>
            </a:r>
          </a:p>
        </p:txBody>
      </p:sp>
      <p:sp>
        <p:nvSpPr>
          <p:cNvPr id="5" name="Segnaposto contenuto 4"/>
          <p:cNvSpPr>
            <a:spLocks noGrp="1"/>
          </p:cNvSpPr>
          <p:nvPr>
            <p:ph sz="half" idx="1"/>
          </p:nvPr>
        </p:nvSpPr>
        <p:spPr/>
        <p:txBody>
          <a:bodyPr rtlCol="0">
            <a:normAutofit lnSpcReduction="10000"/>
          </a:bodyPr>
          <a:lstStyle/>
          <a:p>
            <a:pPr marL="0" indent="0" algn="ctr">
              <a:buNone/>
              <a:defRPr/>
            </a:pPr>
            <a:r>
              <a:rPr lang="it-IT" dirty="0" smtClean="0"/>
              <a:t>Forma normale </a:t>
            </a:r>
          </a:p>
          <a:p>
            <a:pPr marL="0" indent="0" algn="ctr">
              <a:buNone/>
              <a:defRPr/>
            </a:pPr>
            <a:r>
              <a:rPr lang="it-IT" dirty="0" smtClean="0"/>
              <a:t>(mosse simultanee)</a:t>
            </a:r>
          </a:p>
        </p:txBody>
      </p:sp>
      <p:sp>
        <p:nvSpPr>
          <p:cNvPr id="20484" name="Segnaposto contenuto 5"/>
          <p:cNvSpPr>
            <a:spLocks noGrp="1"/>
          </p:cNvSpPr>
          <p:nvPr>
            <p:ph sz="half" idx="2"/>
          </p:nvPr>
        </p:nvSpPr>
        <p:spPr/>
        <p:txBody>
          <a:bodyPr>
            <a:normAutofit lnSpcReduction="10000"/>
          </a:bodyPr>
          <a:lstStyle/>
          <a:p>
            <a:pPr eaLnBrk="1" hangingPunct="1">
              <a:buFont typeface="Arial" charset="0"/>
              <a:buNone/>
            </a:pPr>
            <a:r>
              <a:rPr lang="it-IT" dirty="0" smtClean="0"/>
              <a:t>                     J</a:t>
            </a:r>
            <a:r>
              <a:rPr lang="it-IT" dirty="0" smtClean="0">
                <a:sym typeface="Symbol" pitchFamily="18" charset="2"/>
              </a:rPr>
              <a:t></a:t>
            </a:r>
          </a:p>
          <a:p>
            <a:pPr eaLnBrk="1" hangingPunct="1">
              <a:buFont typeface="Arial" charset="0"/>
              <a:buNone/>
            </a:pPr>
            <a:r>
              <a:rPr lang="it-IT" dirty="0" smtClean="0">
                <a:sym typeface="Symbol" pitchFamily="18" charset="2"/>
              </a:rPr>
              <a:t>               </a:t>
            </a:r>
            <a:r>
              <a:rPr lang="it-IT" sz="1800" dirty="0">
                <a:sym typeface="Symbol" pitchFamily="18" charset="2"/>
              </a:rPr>
              <a:t>w                       z</a:t>
            </a:r>
          </a:p>
          <a:p>
            <a:pPr eaLnBrk="1" hangingPunct="1">
              <a:buFont typeface="Arial" charset="0"/>
              <a:buNone/>
            </a:pPr>
            <a:r>
              <a:rPr lang="it-IT" dirty="0" smtClean="0">
                <a:sym typeface="Symbol" pitchFamily="18" charset="2"/>
              </a:rPr>
              <a:t>		  	K	 </a:t>
            </a:r>
          </a:p>
          <a:p>
            <a:pPr eaLnBrk="1" hangingPunct="1">
              <a:buFont typeface="Arial" charset="0"/>
              <a:buNone/>
            </a:pPr>
            <a:r>
              <a:rPr lang="it-IT" sz="1800" dirty="0">
                <a:sym typeface="Symbol" pitchFamily="18" charset="2"/>
              </a:rPr>
              <a:t>             x           y                     x          y</a:t>
            </a:r>
          </a:p>
          <a:p>
            <a:pPr eaLnBrk="1" hangingPunct="1">
              <a:lnSpc>
                <a:spcPct val="150000"/>
              </a:lnSpc>
              <a:buFont typeface="Arial" charset="0"/>
              <a:buNone/>
            </a:pPr>
            <a:r>
              <a:rPr lang="it-IT" dirty="0" smtClean="0">
                <a:sym typeface="Symbol" pitchFamily="18" charset="2"/>
              </a:rPr>
              <a:t>	                               </a:t>
            </a:r>
          </a:p>
          <a:p>
            <a:pPr eaLnBrk="1" hangingPunct="1">
              <a:buFont typeface="Arial" charset="0"/>
              <a:buNone/>
            </a:pPr>
            <a:r>
              <a:rPr lang="it-IT" dirty="0" smtClean="0"/>
              <a:t>   </a:t>
            </a:r>
            <a:r>
              <a:rPr lang="it-IT" dirty="0" err="1" smtClean="0"/>
              <a:t>a,b</a:t>
            </a:r>
            <a:r>
              <a:rPr lang="it-IT" dirty="0" smtClean="0"/>
              <a:t>         </a:t>
            </a:r>
            <a:r>
              <a:rPr lang="it-IT" dirty="0" err="1" smtClean="0"/>
              <a:t>c,d</a:t>
            </a:r>
            <a:r>
              <a:rPr lang="it-IT" dirty="0" smtClean="0"/>
              <a:t>     </a:t>
            </a:r>
            <a:r>
              <a:rPr lang="it-IT" dirty="0" err="1" smtClean="0"/>
              <a:t>e,f</a:t>
            </a:r>
            <a:r>
              <a:rPr lang="it-IT" dirty="0" smtClean="0"/>
              <a:t>        </a:t>
            </a:r>
            <a:r>
              <a:rPr lang="it-IT" dirty="0" err="1" smtClean="0"/>
              <a:t>g,h</a:t>
            </a:r>
            <a:endParaRPr lang="it-IT" dirty="0" smtClean="0"/>
          </a:p>
          <a:p>
            <a:pPr eaLnBrk="1" hangingPunct="1">
              <a:buFont typeface="Arial" charset="0"/>
              <a:buNone/>
            </a:pPr>
            <a:endParaRPr lang="it-IT" dirty="0"/>
          </a:p>
          <a:p>
            <a:pPr algn="ctr" eaLnBrk="1" hangingPunct="1">
              <a:buFont typeface="Arial" charset="0"/>
              <a:buNone/>
            </a:pPr>
            <a:r>
              <a:rPr lang="it-IT" dirty="0" smtClean="0"/>
              <a:t>Forma estesa </a:t>
            </a:r>
          </a:p>
          <a:p>
            <a:pPr algn="ctr" eaLnBrk="1" hangingPunct="1">
              <a:buFont typeface="Arial" charset="0"/>
              <a:buNone/>
            </a:pPr>
            <a:r>
              <a:rPr lang="it-IT" dirty="0" smtClean="0"/>
              <a:t>(mosse sequenziali)</a:t>
            </a:r>
          </a:p>
        </p:txBody>
      </p:sp>
      <p:cxnSp>
        <p:nvCxnSpPr>
          <p:cNvPr id="9" name="Connettore 1 8"/>
          <p:cNvCxnSpPr/>
          <p:nvPr/>
        </p:nvCxnSpPr>
        <p:spPr>
          <a:xfrm>
            <a:off x="8147934" y="1831654"/>
            <a:ext cx="996066" cy="877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flipH="1">
            <a:off x="7353551" y="1831654"/>
            <a:ext cx="836751" cy="877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H="1">
            <a:off x="6744072" y="2708920"/>
            <a:ext cx="623516"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7289035" y="2708920"/>
            <a:ext cx="550043"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flipH="1">
            <a:off x="8624890" y="2708920"/>
            <a:ext cx="51911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a:off x="9144000" y="2708920"/>
            <a:ext cx="552400" cy="1008112"/>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906" y="2708920"/>
            <a:ext cx="4040188" cy="210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data 1"/>
          <p:cNvSpPr>
            <a:spLocks noGrp="1"/>
          </p:cNvSpPr>
          <p:nvPr>
            <p:ph type="dt" sz="half" idx="10"/>
          </p:nvPr>
        </p:nvSpPr>
        <p:spPr/>
        <p:txBody>
          <a:bodyPr/>
          <a:lstStyle/>
          <a:p>
            <a:r>
              <a:rPr lang="it-IT" smtClean="0"/>
              <a:t>19 Marzo 2019</a:t>
            </a:r>
            <a:endParaRPr lang="it-IT"/>
          </a:p>
        </p:txBody>
      </p:sp>
      <p:sp>
        <p:nvSpPr>
          <p:cNvPr id="3" name="Segnaposto piè di pagina 2"/>
          <p:cNvSpPr>
            <a:spLocks noGrp="1"/>
          </p:cNvSpPr>
          <p:nvPr>
            <p:ph type="ftr" sz="quarter" idx="11"/>
          </p:nvPr>
        </p:nvSpPr>
        <p:spPr/>
        <p:txBody>
          <a:bodyPr/>
          <a:lstStyle/>
          <a:p>
            <a:r>
              <a:rPr lang="it-IT" smtClean="0"/>
              <a:t>Lezione di orientamento</a:t>
            </a:r>
            <a:endParaRPr lang="it-IT"/>
          </a:p>
        </p:txBody>
      </p:sp>
    </p:spTree>
    <p:extLst>
      <p:ext uri="{BB962C8B-B14F-4D97-AF65-F5344CB8AC3E}">
        <p14:creationId xmlns:p14="http://schemas.microsoft.com/office/powerpoint/2010/main" val="235628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20484">
                                            <p:txEl>
                                              <p:pRg st="7" end="7"/>
                                            </p:txEl>
                                          </p:spTgt>
                                        </p:tgtEl>
                                        <p:attrNameLst>
                                          <p:attrName>style.visibility</p:attrName>
                                        </p:attrNameLst>
                                      </p:cBhvr>
                                      <p:to>
                                        <p:strVal val="visible"/>
                                      </p:to>
                                    </p:set>
                                    <p:anim calcmode="lin" valueType="num">
                                      <p:cBhvr additive="base">
                                        <p:cTn id="24" dur="500" fill="hold"/>
                                        <p:tgtEl>
                                          <p:spTgt spid="20484">
                                            <p:txEl>
                                              <p:pRg st="7" end="7"/>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0484">
                                            <p:txEl>
                                              <p:pRg st="7" end="7"/>
                                            </p:txEl>
                                          </p:spTgt>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0484">
                                            <p:txEl>
                                              <p:pRg st="8" end="8"/>
                                            </p:txEl>
                                          </p:spTgt>
                                        </p:tgtEl>
                                        <p:attrNameLst>
                                          <p:attrName>style.visibility</p:attrName>
                                        </p:attrNameLst>
                                      </p:cBhvr>
                                      <p:to>
                                        <p:strVal val="visible"/>
                                      </p:to>
                                    </p:set>
                                    <p:anim calcmode="lin" valueType="num">
                                      <p:cBhvr additive="base">
                                        <p:cTn id="28" dur="500" fill="hold"/>
                                        <p:tgtEl>
                                          <p:spTgt spid="20484">
                                            <p:txEl>
                                              <p:pRg st="8" end="8"/>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048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0484">
                                            <p:txEl>
                                              <p:pRg st="0" end="0"/>
                                            </p:txEl>
                                          </p:spTgt>
                                        </p:tgtEl>
                                        <p:attrNameLst>
                                          <p:attrName>style.visibility</p:attrName>
                                        </p:attrNameLst>
                                      </p:cBhvr>
                                      <p:to>
                                        <p:strVal val="visible"/>
                                      </p:to>
                                    </p:set>
                                    <p:anim calcmode="lin" valueType="num">
                                      <p:cBhvr>
                                        <p:cTn id="34" dur="500" fill="hold"/>
                                        <p:tgtEl>
                                          <p:spTgt spid="20484">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0484">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20484">
                                            <p:txEl>
                                              <p:pRg st="0" end="0"/>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20484">
                                            <p:txEl>
                                              <p:pRg st="1" end="1"/>
                                            </p:txEl>
                                          </p:spTgt>
                                        </p:tgtEl>
                                        <p:attrNameLst>
                                          <p:attrName>style.visibility</p:attrName>
                                        </p:attrNameLst>
                                      </p:cBhvr>
                                      <p:to>
                                        <p:strVal val="visible"/>
                                      </p:to>
                                    </p:set>
                                    <p:anim calcmode="lin" valueType="num">
                                      <p:cBhvr>
                                        <p:cTn id="39" dur="500" fill="hold"/>
                                        <p:tgtEl>
                                          <p:spTgt spid="20484">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20484">
                                            <p:txEl>
                                              <p:pRg st="1" end="1"/>
                                            </p:txEl>
                                          </p:spTgt>
                                        </p:tgtEl>
                                        <p:attrNameLst>
                                          <p:attrName>ppt_h</p:attrName>
                                        </p:attrNameLst>
                                      </p:cBhvr>
                                      <p:tavLst>
                                        <p:tav tm="0">
                                          <p:val>
                                            <p:fltVal val="0"/>
                                          </p:val>
                                        </p:tav>
                                        <p:tav tm="100000">
                                          <p:val>
                                            <p:strVal val="#ppt_h"/>
                                          </p:val>
                                        </p:tav>
                                      </p:tavLst>
                                    </p:anim>
                                    <p:animEffect transition="in" filter="fade">
                                      <p:cBhvr>
                                        <p:cTn id="41" dur="500"/>
                                        <p:tgtEl>
                                          <p:spTgt spid="20484">
                                            <p:txEl>
                                              <p:pRg st="1" end="1"/>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20484">
                                            <p:txEl>
                                              <p:pRg st="2" end="2"/>
                                            </p:txEl>
                                          </p:spTgt>
                                        </p:tgtEl>
                                        <p:attrNameLst>
                                          <p:attrName>style.visibility</p:attrName>
                                        </p:attrNameLst>
                                      </p:cBhvr>
                                      <p:to>
                                        <p:strVal val="visible"/>
                                      </p:to>
                                    </p:set>
                                    <p:anim calcmode="lin" valueType="num">
                                      <p:cBhvr>
                                        <p:cTn id="44" dur="500" fill="hold"/>
                                        <p:tgtEl>
                                          <p:spTgt spid="20484">
                                            <p:txEl>
                                              <p:pRg st="2" end="2"/>
                                            </p:txEl>
                                          </p:spTgt>
                                        </p:tgtEl>
                                        <p:attrNameLst>
                                          <p:attrName>ppt_w</p:attrName>
                                        </p:attrNameLst>
                                      </p:cBhvr>
                                      <p:tavLst>
                                        <p:tav tm="0">
                                          <p:val>
                                            <p:fltVal val="0"/>
                                          </p:val>
                                        </p:tav>
                                        <p:tav tm="100000">
                                          <p:val>
                                            <p:strVal val="#ppt_w"/>
                                          </p:val>
                                        </p:tav>
                                      </p:tavLst>
                                    </p:anim>
                                    <p:anim calcmode="lin" valueType="num">
                                      <p:cBhvr>
                                        <p:cTn id="45" dur="500" fill="hold"/>
                                        <p:tgtEl>
                                          <p:spTgt spid="20484">
                                            <p:txEl>
                                              <p:pRg st="2" end="2"/>
                                            </p:txEl>
                                          </p:spTgt>
                                        </p:tgtEl>
                                        <p:attrNameLst>
                                          <p:attrName>ppt_h</p:attrName>
                                        </p:attrNameLst>
                                      </p:cBhvr>
                                      <p:tavLst>
                                        <p:tav tm="0">
                                          <p:val>
                                            <p:fltVal val="0"/>
                                          </p:val>
                                        </p:tav>
                                        <p:tav tm="100000">
                                          <p:val>
                                            <p:strVal val="#ppt_h"/>
                                          </p:val>
                                        </p:tav>
                                      </p:tavLst>
                                    </p:anim>
                                    <p:animEffect transition="in" filter="fade">
                                      <p:cBhvr>
                                        <p:cTn id="46" dur="500"/>
                                        <p:tgtEl>
                                          <p:spTgt spid="20484">
                                            <p:txEl>
                                              <p:pRg st="2" end="2"/>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20484">
                                            <p:txEl>
                                              <p:pRg st="3" end="3"/>
                                            </p:txEl>
                                          </p:spTgt>
                                        </p:tgtEl>
                                        <p:attrNameLst>
                                          <p:attrName>style.visibility</p:attrName>
                                        </p:attrNameLst>
                                      </p:cBhvr>
                                      <p:to>
                                        <p:strVal val="visible"/>
                                      </p:to>
                                    </p:set>
                                    <p:anim calcmode="lin" valueType="num">
                                      <p:cBhvr>
                                        <p:cTn id="49" dur="500" fill="hold"/>
                                        <p:tgtEl>
                                          <p:spTgt spid="20484">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20484">
                                            <p:txEl>
                                              <p:pRg st="3" end="3"/>
                                            </p:txEl>
                                          </p:spTgt>
                                        </p:tgtEl>
                                        <p:attrNameLst>
                                          <p:attrName>ppt_h</p:attrName>
                                        </p:attrNameLst>
                                      </p:cBhvr>
                                      <p:tavLst>
                                        <p:tav tm="0">
                                          <p:val>
                                            <p:fltVal val="0"/>
                                          </p:val>
                                        </p:tav>
                                        <p:tav tm="100000">
                                          <p:val>
                                            <p:strVal val="#ppt_h"/>
                                          </p:val>
                                        </p:tav>
                                      </p:tavLst>
                                    </p:anim>
                                    <p:animEffect transition="in" filter="fade">
                                      <p:cBhvr>
                                        <p:cTn id="51" dur="500"/>
                                        <p:tgtEl>
                                          <p:spTgt spid="20484">
                                            <p:txEl>
                                              <p:pRg st="3" end="3"/>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20484">
                                            <p:txEl>
                                              <p:pRg st="4" end="4"/>
                                            </p:txEl>
                                          </p:spTgt>
                                        </p:tgtEl>
                                        <p:attrNameLst>
                                          <p:attrName>style.visibility</p:attrName>
                                        </p:attrNameLst>
                                      </p:cBhvr>
                                      <p:to>
                                        <p:strVal val="visible"/>
                                      </p:to>
                                    </p:set>
                                    <p:anim calcmode="lin" valueType="num">
                                      <p:cBhvr>
                                        <p:cTn id="54" dur="500" fill="hold"/>
                                        <p:tgtEl>
                                          <p:spTgt spid="20484">
                                            <p:txEl>
                                              <p:pRg st="4" end="4"/>
                                            </p:txEl>
                                          </p:spTgt>
                                        </p:tgtEl>
                                        <p:attrNameLst>
                                          <p:attrName>ppt_w</p:attrName>
                                        </p:attrNameLst>
                                      </p:cBhvr>
                                      <p:tavLst>
                                        <p:tav tm="0">
                                          <p:val>
                                            <p:fltVal val="0"/>
                                          </p:val>
                                        </p:tav>
                                        <p:tav tm="100000">
                                          <p:val>
                                            <p:strVal val="#ppt_w"/>
                                          </p:val>
                                        </p:tav>
                                      </p:tavLst>
                                    </p:anim>
                                    <p:anim calcmode="lin" valueType="num">
                                      <p:cBhvr>
                                        <p:cTn id="55" dur="500" fill="hold"/>
                                        <p:tgtEl>
                                          <p:spTgt spid="20484">
                                            <p:txEl>
                                              <p:pRg st="4" end="4"/>
                                            </p:txEl>
                                          </p:spTgt>
                                        </p:tgtEl>
                                        <p:attrNameLst>
                                          <p:attrName>ppt_h</p:attrName>
                                        </p:attrNameLst>
                                      </p:cBhvr>
                                      <p:tavLst>
                                        <p:tav tm="0">
                                          <p:val>
                                            <p:fltVal val="0"/>
                                          </p:val>
                                        </p:tav>
                                        <p:tav tm="100000">
                                          <p:val>
                                            <p:strVal val="#ppt_h"/>
                                          </p:val>
                                        </p:tav>
                                      </p:tavLst>
                                    </p:anim>
                                    <p:animEffect transition="in" filter="fade">
                                      <p:cBhvr>
                                        <p:cTn id="56" dur="500"/>
                                        <p:tgtEl>
                                          <p:spTgt spid="20484">
                                            <p:txEl>
                                              <p:pRg st="4" end="4"/>
                                            </p:txEl>
                                          </p:spTgt>
                                        </p:tgtEl>
                                      </p:cBhvr>
                                    </p:animEffect>
                                  </p:childTnLst>
                                </p:cTn>
                              </p:par>
                              <p:par>
                                <p:cTn id="57" presetID="53" presetClass="entr" presetSubtype="16" fill="hold" nodeType="withEffect">
                                  <p:stCondLst>
                                    <p:cond delay="0"/>
                                  </p:stCondLst>
                                  <p:childTnLst>
                                    <p:set>
                                      <p:cBhvr>
                                        <p:cTn id="58" dur="1" fill="hold">
                                          <p:stCondLst>
                                            <p:cond delay="0"/>
                                          </p:stCondLst>
                                        </p:cTn>
                                        <p:tgtEl>
                                          <p:spTgt spid="20484">
                                            <p:txEl>
                                              <p:pRg st="5" end="5"/>
                                            </p:txEl>
                                          </p:spTgt>
                                        </p:tgtEl>
                                        <p:attrNameLst>
                                          <p:attrName>style.visibility</p:attrName>
                                        </p:attrNameLst>
                                      </p:cBhvr>
                                      <p:to>
                                        <p:strVal val="visible"/>
                                      </p:to>
                                    </p:set>
                                    <p:anim calcmode="lin" valueType="num">
                                      <p:cBhvr>
                                        <p:cTn id="59" dur="500" fill="hold"/>
                                        <p:tgtEl>
                                          <p:spTgt spid="20484">
                                            <p:txEl>
                                              <p:pRg st="5" end="5"/>
                                            </p:txEl>
                                          </p:spTgt>
                                        </p:tgtEl>
                                        <p:attrNameLst>
                                          <p:attrName>ppt_w</p:attrName>
                                        </p:attrNameLst>
                                      </p:cBhvr>
                                      <p:tavLst>
                                        <p:tav tm="0">
                                          <p:val>
                                            <p:fltVal val="0"/>
                                          </p:val>
                                        </p:tav>
                                        <p:tav tm="100000">
                                          <p:val>
                                            <p:strVal val="#ppt_w"/>
                                          </p:val>
                                        </p:tav>
                                      </p:tavLst>
                                    </p:anim>
                                    <p:anim calcmode="lin" valueType="num">
                                      <p:cBhvr>
                                        <p:cTn id="60" dur="500" fill="hold"/>
                                        <p:tgtEl>
                                          <p:spTgt spid="20484">
                                            <p:txEl>
                                              <p:pRg st="5" end="5"/>
                                            </p:txEl>
                                          </p:spTgt>
                                        </p:tgtEl>
                                        <p:attrNameLst>
                                          <p:attrName>ppt_h</p:attrName>
                                        </p:attrNameLst>
                                      </p:cBhvr>
                                      <p:tavLst>
                                        <p:tav tm="0">
                                          <p:val>
                                            <p:fltVal val="0"/>
                                          </p:val>
                                        </p:tav>
                                        <p:tav tm="100000">
                                          <p:val>
                                            <p:strVal val="#ppt_h"/>
                                          </p:val>
                                        </p:tav>
                                      </p:tavLst>
                                    </p:anim>
                                    <p:animEffect transition="in" filter="fade">
                                      <p:cBhvr>
                                        <p:cTn id="61" dur="500"/>
                                        <p:tgtEl>
                                          <p:spTgt spid="20484">
                                            <p:txEl>
                                              <p:pRg st="5" end="5"/>
                                            </p:txEl>
                                          </p:spTgt>
                                        </p:tgtEl>
                                      </p:cBhvr>
                                    </p:animEffect>
                                  </p:childTnLst>
                                </p:cTn>
                              </p:par>
                              <p:par>
                                <p:cTn id="62" presetID="53" presetClass="entr" presetSubtype="16"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par>
                                <p:cTn id="67" presetID="53" presetClass="entr" presetSubtype="16"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Effect transition="in" filter="fade">
                                      <p:cBhvr>
                                        <p:cTn id="71" dur="500"/>
                                        <p:tgtEl>
                                          <p:spTgt spid="18"/>
                                        </p:tgtEl>
                                      </p:cBhvr>
                                    </p:animEffect>
                                  </p:childTnLst>
                                </p:cTn>
                              </p:par>
                              <p:par>
                                <p:cTn id="72" presetID="53" presetClass="entr" presetSubtype="16"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Effect transition="in" filter="fade">
                                      <p:cBhvr>
                                        <p:cTn id="76" dur="500"/>
                                        <p:tgtEl>
                                          <p:spTgt spid="13"/>
                                        </p:tgtEl>
                                      </p:cBhvr>
                                    </p:animEffect>
                                  </p:childTnLst>
                                </p:cTn>
                              </p:par>
                              <p:par>
                                <p:cTn id="77" presetID="53" presetClass="entr" presetSubtype="16" fill="hold"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p:cTn id="79" dur="500" fill="hold"/>
                                        <p:tgtEl>
                                          <p:spTgt spid="9"/>
                                        </p:tgtEl>
                                        <p:attrNameLst>
                                          <p:attrName>ppt_w</p:attrName>
                                        </p:attrNameLst>
                                      </p:cBhvr>
                                      <p:tavLst>
                                        <p:tav tm="0">
                                          <p:val>
                                            <p:fltVal val="0"/>
                                          </p:val>
                                        </p:tav>
                                        <p:tav tm="100000">
                                          <p:val>
                                            <p:strVal val="#ppt_w"/>
                                          </p:val>
                                        </p:tav>
                                      </p:tavLst>
                                    </p:anim>
                                    <p:anim calcmode="lin" valueType="num">
                                      <p:cBhvr>
                                        <p:cTn id="80" dur="500" fill="hold"/>
                                        <p:tgtEl>
                                          <p:spTgt spid="9"/>
                                        </p:tgtEl>
                                        <p:attrNameLst>
                                          <p:attrName>ppt_h</p:attrName>
                                        </p:attrNameLst>
                                      </p:cBhvr>
                                      <p:tavLst>
                                        <p:tav tm="0">
                                          <p:val>
                                            <p:fltVal val="0"/>
                                          </p:val>
                                        </p:tav>
                                        <p:tav tm="100000">
                                          <p:val>
                                            <p:strVal val="#ppt_h"/>
                                          </p:val>
                                        </p:tav>
                                      </p:tavLst>
                                    </p:anim>
                                    <p:animEffect transition="in" filter="fade">
                                      <p:cBhvr>
                                        <p:cTn id="81" dur="500"/>
                                        <p:tgtEl>
                                          <p:spTgt spid="9"/>
                                        </p:tgtEl>
                                      </p:cBhvr>
                                    </p:animEffect>
                                  </p:childTnLst>
                                </p:cTn>
                              </p:par>
                              <p:par>
                                <p:cTn id="82" presetID="53" presetClass="entr" presetSubtype="16" fill="hold" nodeType="with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par>
                                <p:cTn id="87" presetID="53" presetClass="entr" presetSubtype="16"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3"/>
          <p:cNvSpPr>
            <a:spLocks noGrp="1"/>
          </p:cNvSpPr>
          <p:nvPr>
            <p:ph type="title"/>
          </p:nvPr>
        </p:nvSpPr>
        <p:spPr/>
        <p:txBody>
          <a:bodyPr/>
          <a:lstStyle/>
          <a:p>
            <a:pPr eaLnBrk="1" hangingPunct="1"/>
            <a:r>
              <a:rPr lang="it-IT" dirty="0" smtClean="0"/>
              <a:t>Illustrazione split or </a:t>
            </a:r>
            <a:r>
              <a:rPr lang="it-IT" dirty="0" err="1" smtClean="0"/>
              <a:t>steal</a:t>
            </a:r>
            <a:endParaRPr lang="it-IT" dirty="0" smtClean="0"/>
          </a:p>
        </p:txBody>
      </p:sp>
      <p:sp>
        <p:nvSpPr>
          <p:cNvPr id="5" name="Segnaposto contenuto 4"/>
          <p:cNvSpPr>
            <a:spLocks noGrp="1"/>
          </p:cNvSpPr>
          <p:nvPr>
            <p:ph sz="half" idx="1"/>
          </p:nvPr>
        </p:nvSpPr>
        <p:spPr>
          <a:xfrm>
            <a:off x="609600" y="1417638"/>
            <a:ext cx="5384800" cy="5303837"/>
          </a:xfrm>
        </p:spPr>
        <p:txBody>
          <a:bodyPr rtlCol="0">
            <a:noAutofit/>
          </a:bodyPr>
          <a:lstStyle/>
          <a:p>
            <a:pPr>
              <a:defRPr/>
            </a:pPr>
            <a:r>
              <a:rPr lang="it-IT" sz="2400" dirty="0" smtClean="0"/>
              <a:t>2 soggetti, </a:t>
            </a:r>
            <a:r>
              <a:rPr lang="it-IT" sz="2400" dirty="0"/>
              <a:t>A</a:t>
            </a:r>
            <a:r>
              <a:rPr lang="it-IT" sz="2400" dirty="0" smtClean="0"/>
              <a:t> e B</a:t>
            </a:r>
          </a:p>
          <a:p>
            <a:pPr>
              <a:defRPr/>
            </a:pPr>
            <a:r>
              <a:rPr lang="it-IT" sz="2400" dirty="0" smtClean="0"/>
              <a:t>2 scelte a disposizione:</a:t>
            </a:r>
          </a:p>
          <a:p>
            <a:pPr lvl="1">
              <a:buFont typeface="Arial" pitchFamily="34" charset="0"/>
              <a:buChar char="•"/>
              <a:defRPr/>
            </a:pPr>
            <a:r>
              <a:rPr lang="it-IT" sz="1800" dirty="0" smtClean="0">
                <a:sym typeface="Symbol"/>
              </a:rPr>
              <a:t>Split or </a:t>
            </a:r>
            <a:r>
              <a:rPr lang="it-IT" sz="1800" dirty="0" err="1" smtClean="0">
                <a:sym typeface="Symbol"/>
              </a:rPr>
              <a:t>steal</a:t>
            </a:r>
            <a:endParaRPr lang="it-IT" sz="1800" dirty="0" smtClean="0">
              <a:sym typeface="Symbol"/>
            </a:endParaRPr>
          </a:p>
          <a:p>
            <a:pPr>
              <a:defRPr/>
            </a:pPr>
            <a:r>
              <a:rPr lang="it-IT" sz="2400" dirty="0" smtClean="0">
                <a:sym typeface="Symbol"/>
              </a:rPr>
              <a:t>Matrice dei pay-off</a:t>
            </a:r>
          </a:p>
          <a:p>
            <a:pPr>
              <a:defRPr/>
            </a:pPr>
            <a:r>
              <a:rPr lang="it-IT" sz="2400" dirty="0" smtClean="0">
                <a:sym typeface="Symbol"/>
              </a:rPr>
              <a:t>Strategie ottimali: </a:t>
            </a:r>
          </a:p>
          <a:p>
            <a:pPr lvl="1">
              <a:buFont typeface="Arial" pitchFamily="34" charset="0"/>
              <a:buChar char="•"/>
              <a:defRPr/>
            </a:pPr>
            <a:r>
              <a:rPr lang="it-IT" sz="1800" dirty="0" smtClean="0">
                <a:sym typeface="Symbol"/>
              </a:rPr>
              <a:t>Sia A che B hanno una </a:t>
            </a:r>
            <a:r>
              <a:rPr lang="it-IT" sz="1800" b="1" dirty="0" smtClean="0">
                <a:sym typeface="Symbol"/>
              </a:rPr>
              <a:t>strategia (debolmente) dominante</a:t>
            </a:r>
            <a:r>
              <a:rPr lang="it-IT" sz="1800" dirty="0" smtClean="0">
                <a:sym typeface="Symbol"/>
              </a:rPr>
              <a:t>, cioè una strategia «ottimale» a prescindere dalle scelte dell’avversario</a:t>
            </a:r>
          </a:p>
          <a:p>
            <a:pPr>
              <a:defRPr/>
            </a:pPr>
            <a:r>
              <a:rPr lang="it-IT" sz="2400" dirty="0" smtClean="0">
                <a:sym typeface="Symbol"/>
              </a:rPr>
              <a:t>Esito prevedibile:</a:t>
            </a:r>
          </a:p>
          <a:p>
            <a:pPr lvl="1">
              <a:defRPr/>
            </a:pPr>
            <a:r>
              <a:rPr lang="it-IT" sz="1800" dirty="0" smtClean="0">
                <a:sym typeface="Symbol"/>
              </a:rPr>
              <a:t>Soluzione in strategie  (debolmente) dominanti?</a:t>
            </a:r>
          </a:p>
          <a:p>
            <a:pPr lvl="1">
              <a:defRPr/>
            </a:pPr>
            <a:r>
              <a:rPr lang="it-IT" sz="1800" dirty="0" smtClean="0">
                <a:sym typeface="Symbol"/>
              </a:rPr>
              <a:t>In realtà, se B si ritiene certo che A giochi </a:t>
            </a:r>
            <a:r>
              <a:rPr lang="it-IT" sz="1800" dirty="0" err="1" smtClean="0">
                <a:sym typeface="Symbol"/>
              </a:rPr>
              <a:t>Steal</a:t>
            </a:r>
            <a:r>
              <a:rPr lang="it-IT" sz="1800" dirty="0" smtClean="0">
                <a:sym typeface="Symbol"/>
              </a:rPr>
              <a:t>, lui è indifferente e potrebbe anche giocare Split (e viceversa) …</a:t>
            </a:r>
          </a:p>
          <a:p>
            <a:pPr lvl="1">
              <a:defRPr/>
            </a:pPr>
            <a:r>
              <a:rPr lang="it-IT" sz="1800" dirty="0" smtClean="0">
                <a:sym typeface="Symbol"/>
              </a:rPr>
              <a:t>Cosa avverrà?</a:t>
            </a:r>
          </a:p>
        </p:txBody>
      </p:sp>
      <p:sp>
        <p:nvSpPr>
          <p:cNvPr id="3" name="Segnaposto contenuto 2"/>
          <p:cNvSpPr>
            <a:spLocks noGrp="1"/>
          </p:cNvSpPr>
          <p:nvPr>
            <p:ph sz="half" idx="2"/>
          </p:nvPr>
        </p:nvSpPr>
        <p:spPr/>
        <p:txBody>
          <a:bodyPr>
            <a:normAutofit fontScale="92500" lnSpcReduction="20000"/>
          </a:bodyPr>
          <a:lstStyle/>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lgn="ctr">
              <a:buNone/>
            </a:pPr>
            <a:r>
              <a:rPr lang="it-IT" dirty="0" smtClean="0"/>
              <a:t>         </a:t>
            </a:r>
            <a:endParaRPr lang="it-IT" dirty="0"/>
          </a:p>
        </p:txBody>
      </p:sp>
      <p:sp>
        <p:nvSpPr>
          <p:cNvPr id="6" name="Segnaposto numero diapositiva 5"/>
          <p:cNvSpPr>
            <a:spLocks noGrp="1"/>
          </p:cNvSpPr>
          <p:nvPr>
            <p:ph type="sldNum" sz="quarter" idx="12"/>
          </p:nvPr>
        </p:nvSpPr>
        <p:spPr/>
        <p:txBody>
          <a:bodyPr/>
          <a:lstStyle/>
          <a:p>
            <a:pPr>
              <a:defRPr/>
            </a:pPr>
            <a:fld id="{86A61795-96C5-4EC6-AE95-B77DCB65A1E0}" type="slidenum">
              <a:rPr lang="it-IT"/>
              <a:pPr>
                <a:defRPr/>
              </a:pPr>
              <a:t>15</a:t>
            </a:fld>
            <a:endParaRPr lang="it-IT"/>
          </a:p>
        </p:txBody>
      </p:sp>
      <p:graphicFrame>
        <p:nvGraphicFramePr>
          <p:cNvPr id="11" name="Segnaposto contenuto 7"/>
          <p:cNvGraphicFramePr>
            <a:graphicFrameLocks/>
          </p:cNvGraphicFramePr>
          <p:nvPr>
            <p:extLst/>
          </p:nvPr>
        </p:nvGraphicFramePr>
        <p:xfrm>
          <a:off x="6384032" y="2276872"/>
          <a:ext cx="4038600" cy="2656880"/>
        </p:xfrm>
        <a:graphic>
          <a:graphicData uri="http://schemas.openxmlformats.org/drawingml/2006/table">
            <a:tbl>
              <a:tblPr firstRow="1" bandRow="1">
                <a:tableStyleId>{5C22544A-7EE6-4342-B048-85BDC9FD1C3A}</a:tableStyleId>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664220">
                <a:tc>
                  <a:txBody>
                    <a:bodyPr/>
                    <a:lstStyle/>
                    <a:p>
                      <a:endParaRPr lang="it-IT" dirty="0"/>
                    </a:p>
                  </a:txBody>
                  <a:tcPr anchor="ctr">
                    <a:solidFill>
                      <a:schemeClr val="bg1"/>
                    </a:solidFill>
                  </a:tcPr>
                </a:tc>
                <a:tc>
                  <a:txBody>
                    <a:bodyPr/>
                    <a:lstStyle/>
                    <a:p>
                      <a:endParaRPr lang="it-IT" dirty="0"/>
                    </a:p>
                  </a:txBody>
                  <a:tcPr anchor="ctr">
                    <a:solidFill>
                      <a:schemeClr val="bg1"/>
                    </a:solidFill>
                  </a:tcPr>
                </a:tc>
                <a:tc gridSpan="2">
                  <a:txBody>
                    <a:bodyPr/>
                    <a:lstStyle/>
                    <a:p>
                      <a:pPr algn="ctr"/>
                      <a:r>
                        <a:rPr lang="it-IT" dirty="0" smtClean="0">
                          <a:solidFill>
                            <a:schemeClr val="tx1"/>
                          </a:solidFill>
                        </a:rPr>
                        <a:t>B</a:t>
                      </a:r>
                      <a:endParaRPr lang="it-IT" dirty="0">
                        <a:solidFill>
                          <a:schemeClr val="tx1"/>
                        </a:solidFill>
                      </a:endParaRPr>
                    </a:p>
                  </a:txBody>
                  <a:tcPr anchor="ctr">
                    <a:solidFill>
                      <a:schemeClr val="bg1"/>
                    </a:solidFill>
                  </a:tcPr>
                </a:tc>
                <a:tc hMerge="1">
                  <a:txBody>
                    <a:bodyPr/>
                    <a:lstStyle/>
                    <a:p>
                      <a:endParaRPr lang="it-IT" dirty="0"/>
                    </a:p>
                  </a:txBody>
                  <a:tcPr>
                    <a:solidFill>
                      <a:schemeClr val="bg1"/>
                    </a:solidFill>
                  </a:tcPr>
                </a:tc>
                <a:extLst>
                  <a:ext uri="{0D108BD9-81ED-4DB2-BD59-A6C34878D82A}">
                    <a16:rowId xmlns:a16="http://schemas.microsoft.com/office/drawing/2014/main" val="10000"/>
                  </a:ext>
                </a:extLst>
              </a:tr>
              <a:tr h="664220">
                <a:tc>
                  <a:txBody>
                    <a:bodyPr/>
                    <a:lstStyle/>
                    <a:p>
                      <a:endParaRPr lang="it-IT" dirty="0"/>
                    </a:p>
                  </a:txBody>
                  <a:tcPr anchor="ctr">
                    <a:solidFill>
                      <a:schemeClr val="bg1"/>
                    </a:solidFill>
                  </a:tcPr>
                </a:tc>
                <a:tc>
                  <a:txBody>
                    <a:bodyPr/>
                    <a:lstStyle/>
                    <a:p>
                      <a:endParaRPr lang="it-IT" dirty="0"/>
                    </a:p>
                  </a:txBody>
                  <a:tcPr anchor="ctr">
                    <a:solidFill>
                      <a:schemeClr val="bg1"/>
                    </a:solidFill>
                  </a:tcPr>
                </a:tc>
                <a:tc>
                  <a:txBody>
                    <a:bodyPr/>
                    <a:lstStyle/>
                    <a:p>
                      <a:pPr algn="ctr"/>
                      <a:r>
                        <a:rPr lang="it-IT" dirty="0" err="1" smtClean="0"/>
                        <a:t>Steal</a:t>
                      </a:r>
                      <a:endParaRPr lang="it-IT" dirty="0"/>
                    </a:p>
                  </a:txBody>
                  <a:tcPr anchor="ctr"/>
                </a:tc>
                <a:tc>
                  <a:txBody>
                    <a:bodyPr/>
                    <a:lstStyle/>
                    <a:p>
                      <a:pPr algn="ctr"/>
                      <a:r>
                        <a:rPr lang="it-IT" dirty="0" smtClean="0"/>
                        <a:t>Split</a:t>
                      </a:r>
                      <a:endParaRPr lang="it-IT" dirty="0"/>
                    </a:p>
                  </a:txBody>
                  <a:tcPr anchor="ctr"/>
                </a:tc>
                <a:extLst>
                  <a:ext uri="{0D108BD9-81ED-4DB2-BD59-A6C34878D82A}">
                    <a16:rowId xmlns:a16="http://schemas.microsoft.com/office/drawing/2014/main" val="10001"/>
                  </a:ext>
                </a:extLst>
              </a:tr>
              <a:tr h="664220">
                <a:tc rowSpan="2">
                  <a:txBody>
                    <a:bodyPr/>
                    <a:lstStyle/>
                    <a:p>
                      <a:pPr algn="ctr"/>
                      <a:endParaRPr lang="it-IT" b="1" dirty="0" smtClean="0"/>
                    </a:p>
                    <a:p>
                      <a:pPr algn="ctr"/>
                      <a:r>
                        <a:rPr lang="it-IT" b="1" dirty="0" smtClean="0"/>
                        <a:t>       A</a:t>
                      </a:r>
                      <a:endParaRPr lang="it-IT" b="1" dirty="0"/>
                    </a:p>
                  </a:txBody>
                  <a:tcPr anchor="ctr">
                    <a:solidFill>
                      <a:schemeClr val="bg1"/>
                    </a:solidFill>
                  </a:tcPr>
                </a:tc>
                <a:tc>
                  <a:txBody>
                    <a:bodyPr/>
                    <a:lstStyle/>
                    <a:p>
                      <a:pPr algn="ctr"/>
                      <a:r>
                        <a:rPr lang="it-IT" dirty="0" err="1" smtClean="0"/>
                        <a:t>Steal</a:t>
                      </a:r>
                      <a:endParaRPr lang="it-IT" dirty="0"/>
                    </a:p>
                  </a:txBody>
                  <a:tcPr anchor="ctr">
                    <a:solidFill>
                      <a:schemeClr val="accent1">
                        <a:lumMod val="20000"/>
                        <a:lumOff val="80000"/>
                      </a:schemeClr>
                    </a:solidFill>
                  </a:tcPr>
                </a:tc>
                <a:tc>
                  <a:txBody>
                    <a:bodyPr/>
                    <a:lstStyle/>
                    <a:p>
                      <a:pPr algn="ctr"/>
                      <a:r>
                        <a:rPr lang="it-IT" i="1" u="none" dirty="0" smtClean="0"/>
                        <a:t>0,0</a:t>
                      </a:r>
                      <a:endParaRPr lang="it-IT" i="1" u="none" dirty="0"/>
                    </a:p>
                  </a:txBody>
                  <a:tcPr anchor="ctr">
                    <a:solidFill>
                      <a:schemeClr val="accent3">
                        <a:lumMod val="60000"/>
                        <a:lumOff val="40000"/>
                      </a:schemeClr>
                    </a:solidFill>
                  </a:tcPr>
                </a:tc>
                <a:tc>
                  <a:txBody>
                    <a:bodyPr/>
                    <a:lstStyle/>
                    <a:p>
                      <a:pPr algn="ctr"/>
                      <a:r>
                        <a:rPr lang="it-IT" i="1" u="none" dirty="0" smtClean="0"/>
                        <a:t>100,0</a:t>
                      </a:r>
                      <a:endParaRPr lang="it-IT" i="1" u="none" dirty="0"/>
                    </a:p>
                  </a:txBody>
                  <a:tcPr anchor="ctr">
                    <a:solidFill>
                      <a:schemeClr val="accent3">
                        <a:lumMod val="60000"/>
                        <a:lumOff val="40000"/>
                      </a:schemeClr>
                    </a:solidFill>
                  </a:tcPr>
                </a:tc>
                <a:extLst>
                  <a:ext uri="{0D108BD9-81ED-4DB2-BD59-A6C34878D82A}">
                    <a16:rowId xmlns:a16="http://schemas.microsoft.com/office/drawing/2014/main" val="10002"/>
                  </a:ext>
                </a:extLst>
              </a:tr>
              <a:tr h="664220">
                <a:tc vMerge="1">
                  <a:txBody>
                    <a:bodyPr/>
                    <a:lstStyle/>
                    <a:p>
                      <a:endParaRPr lang="it-IT" dirty="0"/>
                    </a:p>
                  </a:txBody>
                  <a:tcPr>
                    <a:solidFill>
                      <a:schemeClr val="bg1"/>
                    </a:solidFill>
                  </a:tcPr>
                </a:tc>
                <a:tc>
                  <a:txBody>
                    <a:bodyPr/>
                    <a:lstStyle/>
                    <a:p>
                      <a:pPr algn="ctr"/>
                      <a:r>
                        <a:rPr lang="it-IT" dirty="0" smtClean="0"/>
                        <a:t>Split</a:t>
                      </a:r>
                      <a:endParaRPr lang="it-IT" dirty="0"/>
                    </a:p>
                  </a:txBody>
                  <a:tcPr anchor="ctr">
                    <a:solidFill>
                      <a:schemeClr val="accent1">
                        <a:lumMod val="20000"/>
                        <a:lumOff val="80000"/>
                      </a:schemeClr>
                    </a:solidFill>
                  </a:tcPr>
                </a:tc>
                <a:tc>
                  <a:txBody>
                    <a:bodyPr/>
                    <a:lstStyle/>
                    <a:p>
                      <a:pPr algn="ctr"/>
                      <a:r>
                        <a:rPr lang="it-IT" i="1" u="none" dirty="0" smtClean="0"/>
                        <a:t>0,100</a:t>
                      </a:r>
                      <a:endParaRPr lang="it-IT" i="1" u="none" dirty="0"/>
                    </a:p>
                  </a:txBody>
                  <a:tcPr anchor="ctr">
                    <a:solidFill>
                      <a:schemeClr val="accent3">
                        <a:lumMod val="60000"/>
                        <a:lumOff val="40000"/>
                      </a:schemeClr>
                    </a:solidFill>
                  </a:tcPr>
                </a:tc>
                <a:tc>
                  <a:txBody>
                    <a:bodyPr/>
                    <a:lstStyle/>
                    <a:p>
                      <a:pPr algn="ctr"/>
                      <a:r>
                        <a:rPr lang="it-IT" i="1" u="none" dirty="0" smtClean="0"/>
                        <a:t>50,50</a:t>
                      </a:r>
                      <a:endParaRPr lang="it-IT" i="1" u="none" dirty="0"/>
                    </a:p>
                  </a:txBody>
                  <a:tcPr anchor="ctr">
                    <a:solidFill>
                      <a:schemeClr val="accent3">
                        <a:lumMod val="60000"/>
                        <a:lumOff val="40000"/>
                      </a:schemeClr>
                    </a:solidFill>
                  </a:tcPr>
                </a:tc>
                <a:extLst>
                  <a:ext uri="{0D108BD9-81ED-4DB2-BD59-A6C34878D82A}">
                    <a16:rowId xmlns:a16="http://schemas.microsoft.com/office/drawing/2014/main" val="10003"/>
                  </a:ext>
                </a:extLst>
              </a:tr>
            </a:tbl>
          </a:graphicData>
        </a:graphic>
      </p:graphicFrame>
      <p:graphicFrame>
        <p:nvGraphicFramePr>
          <p:cNvPr id="12" name="Segnaposto contenuto 7"/>
          <p:cNvGraphicFramePr>
            <a:graphicFrameLocks/>
          </p:cNvGraphicFramePr>
          <p:nvPr>
            <p:extLst/>
          </p:nvPr>
        </p:nvGraphicFramePr>
        <p:xfrm>
          <a:off x="6384032" y="2255937"/>
          <a:ext cx="4038600" cy="2656880"/>
        </p:xfrm>
        <a:graphic>
          <a:graphicData uri="http://schemas.openxmlformats.org/drawingml/2006/table">
            <a:tbl>
              <a:tblPr firstRow="1" bandRow="1">
                <a:tableStyleId>{5C22544A-7EE6-4342-B048-85BDC9FD1C3A}</a:tableStyleId>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664220">
                <a:tc>
                  <a:txBody>
                    <a:bodyPr/>
                    <a:lstStyle/>
                    <a:p>
                      <a:endParaRPr lang="it-IT" dirty="0"/>
                    </a:p>
                  </a:txBody>
                  <a:tcPr anchor="ctr">
                    <a:solidFill>
                      <a:schemeClr val="bg1"/>
                    </a:solidFill>
                  </a:tcPr>
                </a:tc>
                <a:tc>
                  <a:txBody>
                    <a:bodyPr/>
                    <a:lstStyle/>
                    <a:p>
                      <a:endParaRPr lang="it-IT" dirty="0"/>
                    </a:p>
                  </a:txBody>
                  <a:tcPr anchor="ctr">
                    <a:solidFill>
                      <a:schemeClr val="bg1"/>
                    </a:solidFill>
                  </a:tcPr>
                </a:tc>
                <a:tc gridSpan="2">
                  <a:txBody>
                    <a:bodyPr/>
                    <a:lstStyle/>
                    <a:p>
                      <a:pPr algn="ctr"/>
                      <a:r>
                        <a:rPr lang="it-IT" dirty="0" smtClean="0">
                          <a:solidFill>
                            <a:schemeClr val="tx1"/>
                          </a:solidFill>
                        </a:rPr>
                        <a:t>B</a:t>
                      </a:r>
                      <a:endParaRPr lang="it-IT" dirty="0">
                        <a:solidFill>
                          <a:schemeClr val="tx1"/>
                        </a:solidFill>
                      </a:endParaRPr>
                    </a:p>
                  </a:txBody>
                  <a:tcPr anchor="ctr">
                    <a:solidFill>
                      <a:schemeClr val="bg1"/>
                    </a:solidFill>
                  </a:tcPr>
                </a:tc>
                <a:tc hMerge="1">
                  <a:txBody>
                    <a:bodyPr/>
                    <a:lstStyle/>
                    <a:p>
                      <a:endParaRPr lang="it-IT" dirty="0"/>
                    </a:p>
                  </a:txBody>
                  <a:tcPr>
                    <a:solidFill>
                      <a:schemeClr val="bg1"/>
                    </a:solidFill>
                  </a:tcPr>
                </a:tc>
                <a:extLst>
                  <a:ext uri="{0D108BD9-81ED-4DB2-BD59-A6C34878D82A}">
                    <a16:rowId xmlns:a16="http://schemas.microsoft.com/office/drawing/2014/main" val="10000"/>
                  </a:ext>
                </a:extLst>
              </a:tr>
              <a:tr h="664220">
                <a:tc>
                  <a:txBody>
                    <a:bodyPr/>
                    <a:lstStyle/>
                    <a:p>
                      <a:endParaRPr lang="it-IT" dirty="0"/>
                    </a:p>
                  </a:txBody>
                  <a:tcPr anchor="ctr">
                    <a:solidFill>
                      <a:schemeClr val="bg1"/>
                    </a:solidFill>
                  </a:tcPr>
                </a:tc>
                <a:tc>
                  <a:txBody>
                    <a:bodyPr/>
                    <a:lstStyle/>
                    <a:p>
                      <a:endParaRPr lang="it-IT" dirty="0"/>
                    </a:p>
                  </a:txBody>
                  <a:tcPr anchor="ctr">
                    <a:solidFill>
                      <a:schemeClr val="bg1"/>
                    </a:solidFill>
                  </a:tcPr>
                </a:tc>
                <a:tc>
                  <a:txBody>
                    <a:bodyPr/>
                    <a:lstStyle/>
                    <a:p>
                      <a:pPr algn="ctr"/>
                      <a:r>
                        <a:rPr lang="it-IT" dirty="0" err="1" smtClean="0"/>
                        <a:t>Steal</a:t>
                      </a:r>
                      <a:endParaRPr lang="it-IT" dirty="0"/>
                    </a:p>
                  </a:txBody>
                  <a:tcPr anchor="ctr"/>
                </a:tc>
                <a:tc>
                  <a:txBody>
                    <a:bodyPr/>
                    <a:lstStyle/>
                    <a:p>
                      <a:pPr algn="ctr"/>
                      <a:r>
                        <a:rPr lang="it-IT" dirty="0" smtClean="0"/>
                        <a:t>Split</a:t>
                      </a:r>
                      <a:endParaRPr lang="it-IT" dirty="0"/>
                    </a:p>
                  </a:txBody>
                  <a:tcPr anchor="ctr"/>
                </a:tc>
                <a:extLst>
                  <a:ext uri="{0D108BD9-81ED-4DB2-BD59-A6C34878D82A}">
                    <a16:rowId xmlns:a16="http://schemas.microsoft.com/office/drawing/2014/main" val="10001"/>
                  </a:ext>
                </a:extLst>
              </a:tr>
              <a:tr h="664220">
                <a:tc rowSpan="2">
                  <a:txBody>
                    <a:bodyPr/>
                    <a:lstStyle/>
                    <a:p>
                      <a:pPr algn="ctr"/>
                      <a:endParaRPr lang="it-IT" b="1" dirty="0" smtClean="0"/>
                    </a:p>
                    <a:p>
                      <a:pPr algn="ctr"/>
                      <a:r>
                        <a:rPr lang="it-IT" b="1" dirty="0" smtClean="0"/>
                        <a:t>       A</a:t>
                      </a:r>
                      <a:endParaRPr lang="it-IT" b="1" dirty="0"/>
                    </a:p>
                  </a:txBody>
                  <a:tcPr anchor="ctr">
                    <a:solidFill>
                      <a:schemeClr val="bg1"/>
                    </a:solidFill>
                  </a:tcPr>
                </a:tc>
                <a:tc>
                  <a:txBody>
                    <a:bodyPr/>
                    <a:lstStyle/>
                    <a:p>
                      <a:pPr algn="ctr"/>
                      <a:r>
                        <a:rPr lang="it-IT" dirty="0" err="1" smtClean="0"/>
                        <a:t>Steal</a:t>
                      </a:r>
                      <a:endParaRPr lang="it-IT" dirty="0"/>
                    </a:p>
                  </a:txBody>
                  <a:tcPr anchor="ctr">
                    <a:solidFill>
                      <a:schemeClr val="accent1">
                        <a:lumMod val="20000"/>
                        <a:lumOff val="80000"/>
                      </a:schemeClr>
                    </a:solidFill>
                  </a:tcPr>
                </a:tc>
                <a:tc>
                  <a:txBody>
                    <a:bodyPr/>
                    <a:lstStyle/>
                    <a:p>
                      <a:pPr algn="ctr"/>
                      <a:r>
                        <a:rPr lang="it-IT" i="1" u="sng" dirty="0" smtClean="0"/>
                        <a:t>0,0</a:t>
                      </a:r>
                      <a:endParaRPr lang="it-IT" i="1" u="sng" dirty="0"/>
                    </a:p>
                  </a:txBody>
                  <a:tcPr anchor="ctr">
                    <a:solidFill>
                      <a:srgbClr val="FF0000"/>
                    </a:solidFill>
                  </a:tcPr>
                </a:tc>
                <a:tc>
                  <a:txBody>
                    <a:bodyPr/>
                    <a:lstStyle/>
                    <a:p>
                      <a:pPr algn="ctr"/>
                      <a:r>
                        <a:rPr lang="it-IT" i="1" u="sng" dirty="0" smtClean="0"/>
                        <a:t>100</a:t>
                      </a:r>
                      <a:r>
                        <a:rPr lang="it-IT" i="1" dirty="0" smtClean="0"/>
                        <a:t>,0</a:t>
                      </a:r>
                      <a:endParaRPr lang="it-IT" i="1" dirty="0"/>
                    </a:p>
                  </a:txBody>
                  <a:tcPr anchor="ctr">
                    <a:solidFill>
                      <a:schemeClr val="accent3">
                        <a:lumMod val="60000"/>
                        <a:lumOff val="40000"/>
                      </a:schemeClr>
                    </a:solidFill>
                  </a:tcPr>
                </a:tc>
                <a:extLst>
                  <a:ext uri="{0D108BD9-81ED-4DB2-BD59-A6C34878D82A}">
                    <a16:rowId xmlns:a16="http://schemas.microsoft.com/office/drawing/2014/main" val="10002"/>
                  </a:ext>
                </a:extLst>
              </a:tr>
              <a:tr h="664220">
                <a:tc vMerge="1">
                  <a:txBody>
                    <a:bodyPr/>
                    <a:lstStyle/>
                    <a:p>
                      <a:endParaRPr lang="it-IT" dirty="0"/>
                    </a:p>
                  </a:txBody>
                  <a:tcPr>
                    <a:solidFill>
                      <a:schemeClr val="bg1"/>
                    </a:solidFill>
                  </a:tcPr>
                </a:tc>
                <a:tc>
                  <a:txBody>
                    <a:bodyPr/>
                    <a:lstStyle/>
                    <a:p>
                      <a:pPr algn="ctr"/>
                      <a:r>
                        <a:rPr lang="it-IT" dirty="0" smtClean="0"/>
                        <a:t>Split</a:t>
                      </a:r>
                      <a:endParaRPr lang="it-IT" dirty="0"/>
                    </a:p>
                  </a:txBody>
                  <a:tcPr anchor="ctr">
                    <a:solidFill>
                      <a:schemeClr val="accent1">
                        <a:lumMod val="20000"/>
                        <a:lumOff val="80000"/>
                      </a:schemeClr>
                    </a:solidFill>
                  </a:tcPr>
                </a:tc>
                <a:tc>
                  <a:txBody>
                    <a:bodyPr/>
                    <a:lstStyle/>
                    <a:p>
                      <a:pPr algn="ctr"/>
                      <a:r>
                        <a:rPr lang="it-IT" i="1" dirty="0" smtClean="0"/>
                        <a:t>0,</a:t>
                      </a:r>
                      <a:r>
                        <a:rPr lang="it-IT" i="1" u="sng" dirty="0" smtClean="0"/>
                        <a:t>100</a:t>
                      </a:r>
                      <a:endParaRPr lang="it-IT" i="1" u="sng" dirty="0"/>
                    </a:p>
                  </a:txBody>
                  <a:tcPr anchor="ctr">
                    <a:solidFill>
                      <a:schemeClr val="accent3">
                        <a:lumMod val="60000"/>
                        <a:lumOff val="40000"/>
                      </a:schemeClr>
                    </a:solidFill>
                  </a:tcPr>
                </a:tc>
                <a:tc>
                  <a:txBody>
                    <a:bodyPr/>
                    <a:lstStyle/>
                    <a:p>
                      <a:pPr algn="ctr"/>
                      <a:r>
                        <a:rPr lang="it-IT" i="1" dirty="0" smtClean="0"/>
                        <a:t>50,50</a:t>
                      </a:r>
                      <a:endParaRPr lang="it-IT" i="1" dirty="0"/>
                    </a:p>
                  </a:txBody>
                  <a:tcPr anchor="ctr">
                    <a:solidFill>
                      <a:schemeClr val="accent3">
                        <a:lumMod val="60000"/>
                        <a:lumOff val="40000"/>
                      </a:schemeClr>
                    </a:solidFill>
                  </a:tcPr>
                </a:tc>
                <a:extLst>
                  <a:ext uri="{0D108BD9-81ED-4DB2-BD59-A6C34878D82A}">
                    <a16:rowId xmlns:a16="http://schemas.microsoft.com/office/drawing/2014/main" val="10003"/>
                  </a:ext>
                </a:extLst>
              </a:tr>
            </a:tbl>
          </a:graphicData>
        </a:graphic>
      </p:graphicFrame>
      <p:sp>
        <p:nvSpPr>
          <p:cNvPr id="2" name="Segnaposto data 1"/>
          <p:cNvSpPr>
            <a:spLocks noGrp="1"/>
          </p:cNvSpPr>
          <p:nvPr>
            <p:ph type="dt" sz="half" idx="10"/>
          </p:nvPr>
        </p:nvSpPr>
        <p:spPr/>
        <p:txBody>
          <a:bodyPr/>
          <a:lstStyle/>
          <a:p>
            <a:r>
              <a:rPr lang="it-IT" smtClean="0"/>
              <a:t>19 Marzo 2019</a:t>
            </a:r>
            <a:endParaRPr lang="it-IT"/>
          </a:p>
        </p:txBody>
      </p:sp>
      <p:sp>
        <p:nvSpPr>
          <p:cNvPr id="4" name="Segnaposto piè di pagina 3"/>
          <p:cNvSpPr>
            <a:spLocks noGrp="1"/>
          </p:cNvSpPr>
          <p:nvPr>
            <p:ph type="ftr" sz="quarter" idx="11"/>
          </p:nvPr>
        </p:nvSpPr>
        <p:spPr/>
        <p:txBody>
          <a:bodyPr/>
          <a:lstStyle/>
          <a:p>
            <a:r>
              <a:rPr lang="it-IT" smtClean="0"/>
              <a:t>Lezione di orientamento</a:t>
            </a:r>
            <a:endParaRPr lang="it-IT"/>
          </a:p>
        </p:txBody>
      </p:sp>
    </p:spTree>
    <p:extLst>
      <p:ext uri="{BB962C8B-B14F-4D97-AF65-F5344CB8AC3E}">
        <p14:creationId xmlns:p14="http://schemas.microsoft.com/office/powerpoint/2010/main" val="204881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additive="base">
                                        <p:cTn id="4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 calcmode="lin" valueType="num">
                                      <p:cBhvr additive="base">
                                        <p:cTn id="5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5">
                                            <p:txEl>
                                              <p:pRg st="7" end="7"/>
                                            </p:txEl>
                                          </p:spTgt>
                                        </p:tgtEl>
                                        <p:attrNameLst>
                                          <p:attrName>style.visibility</p:attrName>
                                        </p:attrNameLst>
                                      </p:cBhvr>
                                      <p:to>
                                        <p:strVal val="visible"/>
                                      </p:to>
                                    </p:set>
                                    <p:anim calcmode="lin" valueType="num">
                                      <p:cBhvr additive="base">
                                        <p:cTn id="5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5">
                                            <p:txEl>
                                              <p:pRg st="8" end="8"/>
                                            </p:txEl>
                                          </p:spTgt>
                                        </p:tgtEl>
                                        <p:attrNameLst>
                                          <p:attrName>style.visibility</p:attrName>
                                        </p:attrNameLst>
                                      </p:cBhvr>
                                      <p:to>
                                        <p:strVal val="visible"/>
                                      </p:to>
                                    </p:set>
                                    <p:anim calcmode="lin" valueType="num">
                                      <p:cBhvr additive="base">
                                        <p:cTn id="64"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 calcmode="lin" valueType="num">
                                      <p:cBhvr additive="base">
                                        <p:cTn id="70"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3"/>
          <p:cNvSpPr>
            <a:spLocks noGrp="1"/>
          </p:cNvSpPr>
          <p:nvPr>
            <p:ph type="title"/>
          </p:nvPr>
        </p:nvSpPr>
        <p:spPr/>
        <p:txBody>
          <a:bodyPr/>
          <a:lstStyle/>
          <a:p>
            <a:pPr eaLnBrk="1" hangingPunct="1"/>
            <a:r>
              <a:rPr lang="it-IT" dirty="0" smtClean="0"/>
              <a:t>Il gioco delle imprese</a:t>
            </a:r>
          </a:p>
        </p:txBody>
      </p:sp>
      <p:sp>
        <p:nvSpPr>
          <p:cNvPr id="5" name="Segnaposto contenuto 4"/>
          <p:cNvSpPr>
            <a:spLocks noGrp="1"/>
          </p:cNvSpPr>
          <p:nvPr>
            <p:ph sz="half" idx="1"/>
          </p:nvPr>
        </p:nvSpPr>
        <p:spPr/>
        <p:txBody>
          <a:bodyPr rtlCol="0">
            <a:normAutofit fontScale="62500" lnSpcReduction="20000"/>
          </a:bodyPr>
          <a:lstStyle/>
          <a:p>
            <a:pPr>
              <a:defRPr/>
            </a:pPr>
            <a:r>
              <a:rPr lang="it-IT" sz="4500" dirty="0"/>
              <a:t>2 imprese, X e Y</a:t>
            </a:r>
          </a:p>
          <a:p>
            <a:pPr lvl="1">
              <a:buFont typeface="Arial" pitchFamily="34" charset="0"/>
              <a:buChar char="•"/>
              <a:defRPr/>
            </a:pPr>
            <a:r>
              <a:rPr lang="it-IT" sz="3800" dirty="0"/>
              <a:t>Se nessuna fa pubblicità si spartiscono il mercato ed hanno profitti pari a </a:t>
            </a:r>
            <a:r>
              <a:rPr lang="it-IT" sz="3800" dirty="0" smtClean="0"/>
              <a:t>3</a:t>
            </a:r>
          </a:p>
          <a:p>
            <a:pPr lvl="1">
              <a:buFont typeface="Arial" pitchFamily="34" charset="0"/>
              <a:buChar char="•"/>
              <a:defRPr/>
            </a:pPr>
            <a:r>
              <a:rPr lang="it-IT" sz="3800" dirty="0" smtClean="0"/>
              <a:t>Una campagna pubblicitaria costa 1</a:t>
            </a:r>
            <a:endParaRPr lang="it-IT" sz="3800" dirty="0"/>
          </a:p>
          <a:p>
            <a:pPr lvl="1">
              <a:buFont typeface="Arial" pitchFamily="34" charset="0"/>
              <a:buChar char="•"/>
              <a:defRPr/>
            </a:pPr>
            <a:r>
              <a:rPr lang="it-IT" sz="3800" dirty="0"/>
              <a:t>Se solo una impresa fa pubblicità </a:t>
            </a:r>
            <a:r>
              <a:rPr lang="it-IT" sz="3800" dirty="0" smtClean="0"/>
              <a:t> </a:t>
            </a:r>
            <a:r>
              <a:rPr lang="it-IT" sz="3800" dirty="0"/>
              <a:t>ruba clienti all’altra, per cui i profitti (lordi) diventano </a:t>
            </a:r>
            <a:r>
              <a:rPr lang="it-IT" sz="3800" dirty="0" smtClean="0"/>
              <a:t>5 </a:t>
            </a:r>
            <a:r>
              <a:rPr lang="it-IT" sz="3800" dirty="0"/>
              <a:t>e 1</a:t>
            </a:r>
          </a:p>
          <a:p>
            <a:pPr lvl="1">
              <a:buFont typeface="Arial" pitchFamily="34" charset="0"/>
              <a:buChar char="•"/>
              <a:defRPr/>
            </a:pPr>
            <a:r>
              <a:rPr lang="it-IT" sz="3800" dirty="0"/>
              <a:t>Se entrambe fanno pubblicità allora entrambe spendono 1 e si spartiscono comunque i clienti</a:t>
            </a:r>
          </a:p>
          <a:p>
            <a:pPr>
              <a:defRPr/>
            </a:pPr>
            <a:r>
              <a:rPr lang="it-IT" sz="4500" dirty="0">
                <a:sym typeface="Symbol"/>
              </a:rPr>
              <a:t>Matrice dei pay-off</a:t>
            </a:r>
          </a:p>
          <a:p>
            <a:pPr>
              <a:defRPr/>
            </a:pPr>
            <a:endParaRPr lang="it-IT" dirty="0" smtClean="0"/>
          </a:p>
          <a:p>
            <a:pPr>
              <a:defRPr/>
            </a:pPr>
            <a:endParaRPr lang="it-IT" dirty="0" smtClean="0"/>
          </a:p>
        </p:txBody>
      </p:sp>
      <p:graphicFrame>
        <p:nvGraphicFramePr>
          <p:cNvPr id="8" name="Segnaposto contenuto 7"/>
          <p:cNvGraphicFramePr>
            <a:graphicFrameLocks noGrp="1"/>
          </p:cNvGraphicFramePr>
          <p:nvPr>
            <p:ph sz="half" idx="2"/>
            <p:extLst/>
          </p:nvPr>
        </p:nvGraphicFramePr>
        <p:xfrm>
          <a:off x="6197600" y="1600200"/>
          <a:ext cx="5384800" cy="2071704"/>
        </p:xfrm>
        <a:graphic>
          <a:graphicData uri="http://schemas.openxmlformats.org/drawingml/2006/table">
            <a:tbl>
              <a:tblPr firstRow="1" bandRow="1">
                <a:tableStyleId>{5C22544A-7EE6-4342-B048-85BDC9FD1C3A}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gridCol w="1346200">
                  <a:extLst>
                    <a:ext uri="{9D8B030D-6E8A-4147-A177-3AD203B41FA5}">
                      <a16:colId xmlns:a16="http://schemas.microsoft.com/office/drawing/2014/main" val="20003"/>
                    </a:ext>
                  </a:extLst>
                </a:gridCol>
              </a:tblGrid>
              <a:tr h="517926">
                <a:tc>
                  <a:txBody>
                    <a:bodyPr/>
                    <a:lstStyle/>
                    <a:p>
                      <a:endParaRPr lang="it-IT" dirty="0"/>
                    </a:p>
                  </a:txBody>
                  <a:tcPr marL="121920" marR="121920">
                    <a:solidFill>
                      <a:schemeClr val="bg1"/>
                    </a:solidFill>
                  </a:tcPr>
                </a:tc>
                <a:tc>
                  <a:txBody>
                    <a:bodyPr/>
                    <a:lstStyle/>
                    <a:p>
                      <a:endParaRPr lang="it-IT" dirty="0"/>
                    </a:p>
                  </a:txBody>
                  <a:tcPr marL="121920" marR="121920">
                    <a:solidFill>
                      <a:schemeClr val="bg1"/>
                    </a:solidFill>
                  </a:tcPr>
                </a:tc>
                <a:tc gridSpan="2">
                  <a:txBody>
                    <a:bodyPr/>
                    <a:lstStyle/>
                    <a:p>
                      <a:pPr algn="ctr"/>
                      <a:r>
                        <a:rPr lang="it-IT" dirty="0" smtClean="0">
                          <a:solidFill>
                            <a:schemeClr val="tx1"/>
                          </a:solidFill>
                        </a:rPr>
                        <a:t>Y</a:t>
                      </a:r>
                      <a:endParaRPr lang="it-IT" dirty="0">
                        <a:solidFill>
                          <a:schemeClr val="tx1"/>
                        </a:solidFill>
                      </a:endParaRPr>
                    </a:p>
                  </a:txBody>
                  <a:tcPr marL="121920" marR="121920">
                    <a:solidFill>
                      <a:schemeClr val="bg1"/>
                    </a:solidFill>
                  </a:tcPr>
                </a:tc>
                <a:tc hMerge="1">
                  <a:txBody>
                    <a:bodyPr/>
                    <a:lstStyle/>
                    <a:p>
                      <a:endParaRPr lang="it-IT" dirty="0"/>
                    </a:p>
                  </a:txBody>
                  <a:tcPr>
                    <a:solidFill>
                      <a:schemeClr val="bg1"/>
                    </a:solidFill>
                  </a:tcPr>
                </a:tc>
                <a:extLst>
                  <a:ext uri="{0D108BD9-81ED-4DB2-BD59-A6C34878D82A}">
                    <a16:rowId xmlns:a16="http://schemas.microsoft.com/office/drawing/2014/main" val="10000"/>
                  </a:ext>
                </a:extLst>
              </a:tr>
              <a:tr h="517926">
                <a:tc>
                  <a:txBody>
                    <a:bodyPr/>
                    <a:lstStyle/>
                    <a:p>
                      <a:endParaRPr lang="it-IT" dirty="0"/>
                    </a:p>
                  </a:txBody>
                  <a:tcPr marL="121920" marR="121920">
                    <a:solidFill>
                      <a:schemeClr val="bg1"/>
                    </a:solidFill>
                  </a:tcPr>
                </a:tc>
                <a:tc>
                  <a:txBody>
                    <a:bodyPr/>
                    <a:lstStyle/>
                    <a:p>
                      <a:endParaRPr lang="it-IT" dirty="0"/>
                    </a:p>
                  </a:txBody>
                  <a:tcPr marL="121920" marR="121920">
                    <a:solidFill>
                      <a:schemeClr val="bg1"/>
                    </a:solidFill>
                  </a:tcPr>
                </a:tc>
                <a:tc>
                  <a:txBody>
                    <a:bodyPr/>
                    <a:lstStyle/>
                    <a:p>
                      <a:pPr algn="ctr"/>
                      <a:r>
                        <a:rPr lang="it-IT" dirty="0" smtClean="0"/>
                        <a:t>pub</a:t>
                      </a:r>
                      <a:endParaRPr lang="it-IT" dirty="0"/>
                    </a:p>
                  </a:txBody>
                  <a:tcPr marL="121920" marR="121920"/>
                </a:tc>
                <a:tc>
                  <a:txBody>
                    <a:bodyPr/>
                    <a:lstStyle/>
                    <a:p>
                      <a:pPr algn="ctr"/>
                      <a:r>
                        <a:rPr lang="it-IT" dirty="0" smtClean="0"/>
                        <a:t>no pub</a:t>
                      </a:r>
                      <a:endParaRPr lang="it-IT" dirty="0"/>
                    </a:p>
                  </a:txBody>
                  <a:tcPr marL="121920" marR="121920"/>
                </a:tc>
                <a:extLst>
                  <a:ext uri="{0D108BD9-81ED-4DB2-BD59-A6C34878D82A}">
                    <a16:rowId xmlns:a16="http://schemas.microsoft.com/office/drawing/2014/main" val="10001"/>
                  </a:ext>
                </a:extLst>
              </a:tr>
              <a:tr h="517926">
                <a:tc rowSpan="2">
                  <a:txBody>
                    <a:bodyPr/>
                    <a:lstStyle/>
                    <a:p>
                      <a:pPr algn="ctr"/>
                      <a:endParaRPr lang="it-IT" b="1" dirty="0" smtClean="0"/>
                    </a:p>
                    <a:p>
                      <a:pPr algn="ctr"/>
                      <a:r>
                        <a:rPr lang="it-IT" b="1" dirty="0" smtClean="0"/>
                        <a:t>       X</a:t>
                      </a:r>
                      <a:endParaRPr lang="it-IT" b="1" dirty="0"/>
                    </a:p>
                  </a:txBody>
                  <a:tcPr marL="121920" marR="121920">
                    <a:solidFill>
                      <a:schemeClr val="bg1"/>
                    </a:solidFill>
                  </a:tcPr>
                </a:tc>
                <a:tc>
                  <a:txBody>
                    <a:bodyPr/>
                    <a:lstStyle/>
                    <a:p>
                      <a:pPr algn="ctr"/>
                      <a:r>
                        <a:rPr lang="it-IT" dirty="0" smtClean="0"/>
                        <a:t>pub</a:t>
                      </a:r>
                      <a:endParaRPr lang="it-IT" dirty="0"/>
                    </a:p>
                  </a:txBody>
                  <a:tcPr marL="121920" marR="121920">
                    <a:solidFill>
                      <a:schemeClr val="accent1">
                        <a:lumMod val="20000"/>
                        <a:lumOff val="80000"/>
                      </a:schemeClr>
                    </a:solidFill>
                  </a:tcPr>
                </a:tc>
                <a:tc>
                  <a:txBody>
                    <a:bodyPr/>
                    <a:lstStyle/>
                    <a:p>
                      <a:pPr algn="ctr"/>
                      <a:r>
                        <a:rPr lang="it-IT" i="1" dirty="0" smtClean="0"/>
                        <a:t>2,2</a:t>
                      </a:r>
                      <a:endParaRPr lang="it-IT" i="1" dirty="0"/>
                    </a:p>
                  </a:txBody>
                  <a:tcPr marL="121920" marR="121920">
                    <a:solidFill>
                      <a:schemeClr val="accent3">
                        <a:lumMod val="60000"/>
                        <a:lumOff val="40000"/>
                      </a:schemeClr>
                    </a:solidFill>
                  </a:tcPr>
                </a:tc>
                <a:tc>
                  <a:txBody>
                    <a:bodyPr/>
                    <a:lstStyle/>
                    <a:p>
                      <a:pPr algn="ctr"/>
                      <a:r>
                        <a:rPr lang="it-IT" i="1" dirty="0" smtClean="0"/>
                        <a:t>4,1</a:t>
                      </a:r>
                      <a:endParaRPr lang="it-IT" i="1" dirty="0"/>
                    </a:p>
                  </a:txBody>
                  <a:tcPr marL="121920" marR="121920">
                    <a:solidFill>
                      <a:schemeClr val="accent3">
                        <a:lumMod val="60000"/>
                        <a:lumOff val="40000"/>
                      </a:schemeClr>
                    </a:solidFill>
                  </a:tcPr>
                </a:tc>
                <a:extLst>
                  <a:ext uri="{0D108BD9-81ED-4DB2-BD59-A6C34878D82A}">
                    <a16:rowId xmlns:a16="http://schemas.microsoft.com/office/drawing/2014/main" val="10002"/>
                  </a:ext>
                </a:extLst>
              </a:tr>
              <a:tr h="517926">
                <a:tc vMerge="1">
                  <a:txBody>
                    <a:bodyPr/>
                    <a:lstStyle/>
                    <a:p>
                      <a:endParaRPr lang="it-IT" dirty="0"/>
                    </a:p>
                  </a:txBody>
                  <a:tcPr>
                    <a:solidFill>
                      <a:schemeClr val="bg1"/>
                    </a:solidFill>
                  </a:tcPr>
                </a:tc>
                <a:tc>
                  <a:txBody>
                    <a:bodyPr/>
                    <a:lstStyle/>
                    <a:p>
                      <a:pPr algn="ctr"/>
                      <a:r>
                        <a:rPr lang="it-IT" dirty="0" smtClean="0"/>
                        <a:t>no pub</a:t>
                      </a:r>
                      <a:endParaRPr lang="it-IT" dirty="0"/>
                    </a:p>
                  </a:txBody>
                  <a:tcPr marL="121920" marR="121920">
                    <a:solidFill>
                      <a:schemeClr val="accent1">
                        <a:lumMod val="20000"/>
                        <a:lumOff val="80000"/>
                      </a:schemeClr>
                    </a:solidFill>
                  </a:tcPr>
                </a:tc>
                <a:tc>
                  <a:txBody>
                    <a:bodyPr/>
                    <a:lstStyle/>
                    <a:p>
                      <a:pPr algn="ctr"/>
                      <a:r>
                        <a:rPr lang="it-IT" i="1" dirty="0" smtClean="0"/>
                        <a:t>1,4</a:t>
                      </a:r>
                      <a:endParaRPr lang="it-IT" i="1" dirty="0"/>
                    </a:p>
                  </a:txBody>
                  <a:tcPr marL="121920" marR="121920">
                    <a:solidFill>
                      <a:schemeClr val="accent3">
                        <a:lumMod val="60000"/>
                        <a:lumOff val="40000"/>
                      </a:schemeClr>
                    </a:solidFill>
                  </a:tcPr>
                </a:tc>
                <a:tc>
                  <a:txBody>
                    <a:bodyPr/>
                    <a:lstStyle/>
                    <a:p>
                      <a:pPr algn="ctr"/>
                      <a:r>
                        <a:rPr lang="it-IT" i="1" dirty="0" smtClean="0"/>
                        <a:t>3,3</a:t>
                      </a:r>
                      <a:endParaRPr lang="it-IT" i="1" dirty="0"/>
                    </a:p>
                  </a:txBody>
                  <a:tcPr marL="121920" marR="121920">
                    <a:solidFill>
                      <a:schemeClr val="accent3">
                        <a:lumMod val="60000"/>
                        <a:lumOff val="40000"/>
                      </a:schemeClr>
                    </a:solidFill>
                  </a:tcPr>
                </a:tc>
                <a:extLst>
                  <a:ext uri="{0D108BD9-81ED-4DB2-BD59-A6C34878D82A}">
                    <a16:rowId xmlns:a16="http://schemas.microsoft.com/office/drawing/2014/main" val="10003"/>
                  </a:ext>
                </a:extLst>
              </a:tr>
            </a:tbl>
          </a:graphicData>
        </a:graphic>
      </p:graphicFrame>
      <p:sp>
        <p:nvSpPr>
          <p:cNvPr id="2" name="Segnaposto data 1"/>
          <p:cNvSpPr>
            <a:spLocks noGrp="1"/>
          </p:cNvSpPr>
          <p:nvPr>
            <p:ph type="dt" sz="half" idx="10"/>
          </p:nvPr>
        </p:nvSpPr>
        <p:spPr/>
        <p:txBody>
          <a:bodyPr/>
          <a:lstStyle/>
          <a:p>
            <a:r>
              <a:rPr lang="it-IT" smtClean="0"/>
              <a:t>19 Marzo 2019</a:t>
            </a:r>
            <a:endParaRPr lang="it-IT"/>
          </a:p>
        </p:txBody>
      </p:sp>
      <p:sp>
        <p:nvSpPr>
          <p:cNvPr id="3" name="Segnaposto piè di pagina 2"/>
          <p:cNvSpPr>
            <a:spLocks noGrp="1"/>
          </p:cNvSpPr>
          <p:nvPr>
            <p:ph type="ftr" sz="quarter" idx="11"/>
          </p:nvPr>
        </p:nvSpPr>
        <p:spPr/>
        <p:txBody>
          <a:bodyPr/>
          <a:lstStyle/>
          <a:p>
            <a:r>
              <a:rPr lang="it-IT" smtClean="0"/>
              <a:t>Lezione di orientamento</a:t>
            </a:r>
            <a:endParaRPr lang="it-IT"/>
          </a:p>
        </p:txBody>
      </p:sp>
      <p:sp>
        <p:nvSpPr>
          <p:cNvPr id="6" name="Segnaposto numero diapositiva 5"/>
          <p:cNvSpPr>
            <a:spLocks noGrp="1"/>
          </p:cNvSpPr>
          <p:nvPr>
            <p:ph type="sldNum" sz="quarter" idx="12"/>
          </p:nvPr>
        </p:nvSpPr>
        <p:spPr/>
        <p:txBody>
          <a:bodyPr/>
          <a:lstStyle/>
          <a:p>
            <a:pPr>
              <a:defRPr/>
            </a:pPr>
            <a:fld id="{86A61795-96C5-4EC6-AE95-B77DCB65A1E0}" type="slidenum">
              <a:rPr lang="it-IT"/>
              <a:pPr>
                <a:defRPr/>
              </a:pPr>
              <a:t>16</a:t>
            </a:fld>
            <a:endParaRPr lang="it-IT"/>
          </a:p>
        </p:txBody>
      </p:sp>
    </p:spTree>
    <p:extLst>
      <p:ext uri="{BB962C8B-B14F-4D97-AF65-F5344CB8AC3E}">
        <p14:creationId xmlns:p14="http://schemas.microsoft.com/office/powerpoint/2010/main" val="195755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heel(1)">
                                      <p:cBhvr>
                                        <p:cTn id="4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3"/>
          <p:cNvSpPr>
            <a:spLocks noGrp="1"/>
          </p:cNvSpPr>
          <p:nvPr>
            <p:ph type="title"/>
          </p:nvPr>
        </p:nvSpPr>
        <p:spPr/>
        <p:txBody>
          <a:bodyPr>
            <a:normAutofit/>
          </a:bodyPr>
          <a:lstStyle/>
          <a:p>
            <a:pPr eaLnBrk="1" hangingPunct="1"/>
            <a:r>
              <a:rPr lang="it-IT" dirty="0" smtClean="0"/>
              <a:t>La «soluzione» del gioco</a:t>
            </a:r>
          </a:p>
        </p:txBody>
      </p:sp>
      <p:sp>
        <p:nvSpPr>
          <p:cNvPr id="5" name="Segnaposto contenuto 4"/>
          <p:cNvSpPr>
            <a:spLocks noGrp="1"/>
          </p:cNvSpPr>
          <p:nvPr>
            <p:ph idx="1"/>
          </p:nvPr>
        </p:nvSpPr>
        <p:spPr/>
        <p:txBody>
          <a:bodyPr rtlCol="0">
            <a:normAutofit lnSpcReduction="10000"/>
          </a:bodyPr>
          <a:lstStyle/>
          <a:p>
            <a:pPr>
              <a:defRPr/>
            </a:pPr>
            <a:r>
              <a:rPr lang="it-IT" dirty="0" smtClean="0"/>
              <a:t>Esistenza strategia dominante</a:t>
            </a:r>
          </a:p>
          <a:p>
            <a:pPr lvl="1">
              <a:defRPr/>
            </a:pPr>
            <a:r>
              <a:rPr lang="it-IT" dirty="0" smtClean="0">
                <a:sym typeface="Symbol"/>
              </a:rPr>
              <a:t>Nel contesto descritto ogni giocatore ha una strategia </a:t>
            </a:r>
            <a:r>
              <a:rPr lang="it-IT" b="1" dirty="0" smtClean="0">
                <a:sym typeface="Symbol"/>
              </a:rPr>
              <a:t>dominante</a:t>
            </a:r>
            <a:r>
              <a:rPr lang="it-IT" dirty="0" smtClean="0">
                <a:sym typeface="Symbol"/>
              </a:rPr>
              <a:t>, cioè una strategia ottima indipendentemente dalla strategia adottata dall’altro agente</a:t>
            </a:r>
          </a:p>
          <a:p>
            <a:pPr>
              <a:defRPr/>
            </a:pPr>
            <a:r>
              <a:rPr lang="it-IT" dirty="0" smtClean="0">
                <a:sym typeface="Symbol"/>
              </a:rPr>
              <a:t>L’esito prevedibile di tale gioco è quello in cui tutti gli agenti giocano la loro strategia dominante</a:t>
            </a:r>
          </a:p>
          <a:p>
            <a:pPr>
              <a:defRPr/>
            </a:pPr>
            <a:r>
              <a:rPr lang="it-IT" dirty="0" smtClean="0">
                <a:sym typeface="Symbol"/>
              </a:rPr>
              <a:t>Fallimento della mano invisibile: </a:t>
            </a:r>
          </a:p>
          <a:p>
            <a:pPr lvl="1">
              <a:defRPr/>
            </a:pPr>
            <a:r>
              <a:rPr lang="it-IT" dirty="0" smtClean="0">
                <a:sym typeface="Symbol"/>
              </a:rPr>
              <a:t>Le scelte egoistiche degli agenti conducono ad una situazione subottimale per ciascuno di loro</a:t>
            </a:r>
            <a:endParaRPr lang="it-IT" dirty="0">
              <a:sym typeface="Symbol"/>
            </a:endParaRPr>
          </a:p>
        </p:txBody>
      </p:sp>
      <p:sp>
        <p:nvSpPr>
          <p:cNvPr id="3" name="Segnaposto data 2"/>
          <p:cNvSpPr>
            <a:spLocks noGrp="1"/>
          </p:cNvSpPr>
          <p:nvPr>
            <p:ph type="dt" sz="half" idx="10"/>
          </p:nvPr>
        </p:nvSpPr>
        <p:spPr/>
        <p:txBody>
          <a:bodyPr/>
          <a:lstStyle/>
          <a:p>
            <a:r>
              <a:rPr lang="it-IT" smtClean="0"/>
              <a:t>19 Marzo 2019</a:t>
            </a:r>
            <a:endParaRPr lang="it-IT"/>
          </a:p>
        </p:txBody>
      </p:sp>
      <p:sp>
        <p:nvSpPr>
          <p:cNvPr id="4" name="Segnaposto piè di pagina 3"/>
          <p:cNvSpPr>
            <a:spLocks noGrp="1"/>
          </p:cNvSpPr>
          <p:nvPr>
            <p:ph type="ftr" sz="quarter" idx="11"/>
          </p:nvPr>
        </p:nvSpPr>
        <p:spPr/>
        <p:txBody>
          <a:bodyPr/>
          <a:lstStyle/>
          <a:p>
            <a:r>
              <a:rPr lang="it-IT" smtClean="0"/>
              <a:t>Lezione di orientamento</a:t>
            </a:r>
            <a:endParaRPr lang="it-IT"/>
          </a:p>
        </p:txBody>
      </p:sp>
      <p:sp>
        <p:nvSpPr>
          <p:cNvPr id="6" name="Segnaposto numero diapositiva 5"/>
          <p:cNvSpPr>
            <a:spLocks noGrp="1"/>
          </p:cNvSpPr>
          <p:nvPr>
            <p:ph type="sldNum" sz="quarter" idx="12"/>
          </p:nvPr>
        </p:nvSpPr>
        <p:spPr/>
        <p:txBody>
          <a:bodyPr/>
          <a:lstStyle/>
          <a:p>
            <a:pPr>
              <a:defRPr/>
            </a:pPr>
            <a:fld id="{86A61795-96C5-4EC6-AE95-B77DCB65A1E0}" type="slidenum">
              <a:rPr lang="it-IT"/>
              <a:pPr>
                <a:defRPr/>
              </a:pPr>
              <a:t>17</a:t>
            </a:fld>
            <a:endParaRPr lang="it-IT" dirty="0"/>
          </a:p>
        </p:txBody>
      </p:sp>
    </p:spTree>
    <p:extLst>
      <p:ext uri="{BB962C8B-B14F-4D97-AF65-F5344CB8AC3E}">
        <p14:creationId xmlns:p14="http://schemas.microsoft.com/office/powerpoint/2010/main" val="109476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p:cTn id="29"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5">
                                            <p:txEl>
                                              <p:pRg st="3" end="3"/>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3"/>
          <p:cNvSpPr>
            <a:spLocks noGrp="1"/>
          </p:cNvSpPr>
          <p:nvPr>
            <p:ph type="title"/>
          </p:nvPr>
        </p:nvSpPr>
        <p:spPr/>
        <p:txBody>
          <a:bodyPr/>
          <a:lstStyle/>
          <a:p>
            <a:pPr eaLnBrk="1" hangingPunct="1"/>
            <a:r>
              <a:rPr lang="it-IT" dirty="0" smtClean="0"/>
              <a:t>Strategie dominanti/2</a:t>
            </a:r>
          </a:p>
        </p:txBody>
      </p:sp>
      <p:sp>
        <p:nvSpPr>
          <p:cNvPr id="5" name="Segnaposto contenuto 4"/>
          <p:cNvSpPr>
            <a:spLocks noGrp="1"/>
          </p:cNvSpPr>
          <p:nvPr>
            <p:ph sz="half" idx="1"/>
          </p:nvPr>
        </p:nvSpPr>
        <p:spPr/>
        <p:txBody>
          <a:bodyPr rtlCol="0">
            <a:normAutofit fontScale="92500" lnSpcReduction="20000"/>
          </a:bodyPr>
          <a:lstStyle/>
          <a:p>
            <a:pPr>
              <a:defRPr/>
            </a:pPr>
            <a:r>
              <a:rPr lang="it-IT" dirty="0" smtClean="0"/>
              <a:t>2 imprese, </a:t>
            </a:r>
            <a:r>
              <a:rPr lang="it-IT" dirty="0"/>
              <a:t>A</a:t>
            </a:r>
            <a:r>
              <a:rPr lang="it-IT" dirty="0" smtClean="0"/>
              <a:t> e B</a:t>
            </a:r>
          </a:p>
          <a:p>
            <a:pPr>
              <a:defRPr/>
            </a:pPr>
            <a:r>
              <a:rPr lang="it-IT" dirty="0" smtClean="0"/>
              <a:t>2 scelte a disposizione:</a:t>
            </a:r>
          </a:p>
          <a:p>
            <a:pPr lvl="1">
              <a:buFont typeface="Arial" pitchFamily="34" charset="0"/>
              <a:buChar char="•"/>
              <a:defRPr/>
            </a:pPr>
            <a:r>
              <a:rPr lang="it-IT" dirty="0" smtClean="0">
                <a:sym typeface="Symbol"/>
              </a:rPr>
              <a:t>Fare o non fare pubblicità</a:t>
            </a:r>
          </a:p>
          <a:p>
            <a:pPr>
              <a:defRPr/>
            </a:pPr>
            <a:r>
              <a:rPr lang="it-IT" dirty="0" smtClean="0">
                <a:sym typeface="Symbol"/>
              </a:rPr>
              <a:t>Matrice dei pay-off</a:t>
            </a:r>
          </a:p>
          <a:p>
            <a:pPr>
              <a:defRPr/>
            </a:pPr>
            <a:r>
              <a:rPr lang="it-IT" dirty="0" smtClean="0">
                <a:sym typeface="Symbol"/>
              </a:rPr>
              <a:t>Strategie ottimali: </a:t>
            </a:r>
          </a:p>
          <a:p>
            <a:pPr lvl="1">
              <a:buFont typeface="Arial" pitchFamily="34" charset="0"/>
              <a:buChar char="•"/>
              <a:defRPr/>
            </a:pPr>
            <a:r>
              <a:rPr lang="it-IT" dirty="0" smtClean="0">
                <a:sym typeface="Symbol"/>
              </a:rPr>
              <a:t>Sia A che B hanno una </a:t>
            </a:r>
            <a:r>
              <a:rPr lang="it-IT" b="1" dirty="0" smtClean="0">
                <a:sym typeface="Symbol"/>
              </a:rPr>
              <a:t>strategia dominante</a:t>
            </a:r>
            <a:r>
              <a:rPr lang="it-IT" dirty="0" smtClean="0">
                <a:sym typeface="Symbol"/>
              </a:rPr>
              <a:t>, cioè una strategia ottimale a prescindere dalle scelte dell’avversario</a:t>
            </a:r>
          </a:p>
          <a:p>
            <a:pPr>
              <a:defRPr/>
            </a:pPr>
            <a:r>
              <a:rPr lang="it-IT" dirty="0" smtClean="0">
                <a:sym typeface="Symbol"/>
              </a:rPr>
              <a:t>Esito prevedibile:</a:t>
            </a:r>
          </a:p>
          <a:p>
            <a:pPr lvl="1">
              <a:defRPr/>
            </a:pPr>
            <a:r>
              <a:rPr lang="it-IT" dirty="0" smtClean="0">
                <a:sym typeface="Symbol"/>
              </a:rPr>
              <a:t>Soluzione in strategie dominanti</a:t>
            </a:r>
          </a:p>
        </p:txBody>
      </p:sp>
      <p:sp>
        <p:nvSpPr>
          <p:cNvPr id="6" name="Segnaposto numero diapositiva 5"/>
          <p:cNvSpPr>
            <a:spLocks noGrp="1"/>
          </p:cNvSpPr>
          <p:nvPr>
            <p:ph type="sldNum" sz="quarter" idx="12"/>
          </p:nvPr>
        </p:nvSpPr>
        <p:spPr/>
        <p:txBody>
          <a:bodyPr/>
          <a:lstStyle/>
          <a:p>
            <a:pPr>
              <a:defRPr/>
            </a:pPr>
            <a:fld id="{86A61795-96C5-4EC6-AE95-B77DCB65A1E0}" type="slidenum">
              <a:rPr lang="it-IT"/>
              <a:pPr>
                <a:defRPr/>
              </a:pPr>
              <a:t>18</a:t>
            </a:fld>
            <a:endParaRPr lang="it-IT"/>
          </a:p>
        </p:txBody>
      </p:sp>
      <p:sp>
        <p:nvSpPr>
          <p:cNvPr id="3" name="Segnaposto contenuto 2"/>
          <p:cNvSpPr>
            <a:spLocks noGrp="1"/>
          </p:cNvSpPr>
          <p:nvPr>
            <p:ph sz="half" idx="2"/>
          </p:nvPr>
        </p:nvSpPr>
        <p:spPr/>
        <p:txBody>
          <a:bodyPr>
            <a:normAutofit fontScale="92500" lnSpcReduction="20000"/>
          </a:bodyPr>
          <a:lstStyle/>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lgn="ctr">
              <a:buNone/>
            </a:pPr>
            <a:r>
              <a:rPr lang="it-IT" dirty="0" smtClean="0"/>
              <a:t>         </a:t>
            </a:r>
            <a:endParaRPr lang="it-IT" dirty="0"/>
          </a:p>
        </p:txBody>
      </p:sp>
      <p:graphicFrame>
        <p:nvGraphicFramePr>
          <p:cNvPr id="11" name="Segnaposto contenuto 7"/>
          <p:cNvGraphicFramePr>
            <a:graphicFrameLocks/>
          </p:cNvGraphicFramePr>
          <p:nvPr>
            <p:extLst/>
          </p:nvPr>
        </p:nvGraphicFramePr>
        <p:xfrm>
          <a:off x="6384032" y="2276872"/>
          <a:ext cx="4038600" cy="2656880"/>
        </p:xfrm>
        <a:graphic>
          <a:graphicData uri="http://schemas.openxmlformats.org/drawingml/2006/table">
            <a:tbl>
              <a:tblPr firstRow="1" bandRow="1">
                <a:tableStyleId>{5C22544A-7EE6-4342-B048-85BDC9FD1C3A}</a:tableStyleId>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664220">
                <a:tc>
                  <a:txBody>
                    <a:bodyPr/>
                    <a:lstStyle/>
                    <a:p>
                      <a:endParaRPr lang="it-IT" dirty="0"/>
                    </a:p>
                  </a:txBody>
                  <a:tcPr anchor="ctr">
                    <a:solidFill>
                      <a:schemeClr val="bg1"/>
                    </a:solidFill>
                  </a:tcPr>
                </a:tc>
                <a:tc>
                  <a:txBody>
                    <a:bodyPr/>
                    <a:lstStyle/>
                    <a:p>
                      <a:endParaRPr lang="it-IT" dirty="0"/>
                    </a:p>
                  </a:txBody>
                  <a:tcPr anchor="ctr">
                    <a:solidFill>
                      <a:schemeClr val="bg1"/>
                    </a:solidFill>
                  </a:tcPr>
                </a:tc>
                <a:tc gridSpan="2">
                  <a:txBody>
                    <a:bodyPr/>
                    <a:lstStyle/>
                    <a:p>
                      <a:pPr algn="ctr"/>
                      <a:r>
                        <a:rPr lang="it-IT" dirty="0" smtClean="0">
                          <a:solidFill>
                            <a:schemeClr val="tx1"/>
                          </a:solidFill>
                        </a:rPr>
                        <a:t>B</a:t>
                      </a:r>
                      <a:endParaRPr lang="it-IT" dirty="0">
                        <a:solidFill>
                          <a:schemeClr val="tx1"/>
                        </a:solidFill>
                      </a:endParaRPr>
                    </a:p>
                  </a:txBody>
                  <a:tcPr anchor="ctr">
                    <a:solidFill>
                      <a:schemeClr val="bg1"/>
                    </a:solidFill>
                  </a:tcPr>
                </a:tc>
                <a:tc hMerge="1">
                  <a:txBody>
                    <a:bodyPr/>
                    <a:lstStyle/>
                    <a:p>
                      <a:endParaRPr lang="it-IT" dirty="0"/>
                    </a:p>
                  </a:txBody>
                  <a:tcPr>
                    <a:solidFill>
                      <a:schemeClr val="bg1"/>
                    </a:solidFill>
                  </a:tcPr>
                </a:tc>
                <a:extLst>
                  <a:ext uri="{0D108BD9-81ED-4DB2-BD59-A6C34878D82A}">
                    <a16:rowId xmlns:a16="http://schemas.microsoft.com/office/drawing/2014/main" val="10000"/>
                  </a:ext>
                </a:extLst>
              </a:tr>
              <a:tr h="664220">
                <a:tc>
                  <a:txBody>
                    <a:bodyPr/>
                    <a:lstStyle/>
                    <a:p>
                      <a:endParaRPr lang="it-IT" dirty="0"/>
                    </a:p>
                  </a:txBody>
                  <a:tcPr anchor="ctr">
                    <a:solidFill>
                      <a:schemeClr val="bg1"/>
                    </a:solidFill>
                  </a:tcPr>
                </a:tc>
                <a:tc>
                  <a:txBody>
                    <a:bodyPr/>
                    <a:lstStyle/>
                    <a:p>
                      <a:endParaRPr lang="it-IT" dirty="0"/>
                    </a:p>
                  </a:txBody>
                  <a:tcPr anchor="ctr">
                    <a:solidFill>
                      <a:schemeClr val="bg1"/>
                    </a:solidFill>
                  </a:tcPr>
                </a:tc>
                <a:tc>
                  <a:txBody>
                    <a:bodyPr/>
                    <a:lstStyle/>
                    <a:p>
                      <a:pPr algn="ctr"/>
                      <a:r>
                        <a:rPr lang="it-IT" dirty="0" smtClean="0"/>
                        <a:t>Fare</a:t>
                      </a:r>
                      <a:endParaRPr lang="it-IT" dirty="0"/>
                    </a:p>
                  </a:txBody>
                  <a:tcPr anchor="ctr"/>
                </a:tc>
                <a:tc>
                  <a:txBody>
                    <a:bodyPr/>
                    <a:lstStyle/>
                    <a:p>
                      <a:pPr algn="ctr"/>
                      <a:r>
                        <a:rPr lang="it-IT" dirty="0" smtClean="0"/>
                        <a:t>Non</a:t>
                      </a:r>
                      <a:r>
                        <a:rPr lang="it-IT" baseline="0" dirty="0" smtClean="0"/>
                        <a:t> fare</a:t>
                      </a:r>
                      <a:endParaRPr lang="it-IT" dirty="0"/>
                    </a:p>
                  </a:txBody>
                  <a:tcPr anchor="ctr"/>
                </a:tc>
                <a:extLst>
                  <a:ext uri="{0D108BD9-81ED-4DB2-BD59-A6C34878D82A}">
                    <a16:rowId xmlns:a16="http://schemas.microsoft.com/office/drawing/2014/main" val="10001"/>
                  </a:ext>
                </a:extLst>
              </a:tr>
              <a:tr h="664220">
                <a:tc rowSpan="2">
                  <a:txBody>
                    <a:bodyPr/>
                    <a:lstStyle/>
                    <a:p>
                      <a:pPr algn="ctr"/>
                      <a:endParaRPr lang="it-IT" b="1" dirty="0" smtClean="0"/>
                    </a:p>
                    <a:p>
                      <a:pPr algn="ctr"/>
                      <a:r>
                        <a:rPr lang="it-IT" b="1" dirty="0" smtClean="0"/>
                        <a:t>       A</a:t>
                      </a:r>
                      <a:endParaRPr lang="it-IT" b="1" dirty="0"/>
                    </a:p>
                  </a:txBody>
                  <a:tcPr anchor="ctr">
                    <a:solidFill>
                      <a:schemeClr val="bg1"/>
                    </a:solidFill>
                  </a:tcPr>
                </a:tc>
                <a:tc>
                  <a:txBody>
                    <a:bodyPr/>
                    <a:lstStyle/>
                    <a:p>
                      <a:pPr algn="ctr"/>
                      <a:r>
                        <a:rPr lang="it-IT" dirty="0" smtClean="0"/>
                        <a:t>Fare</a:t>
                      </a:r>
                      <a:endParaRPr lang="it-IT" dirty="0"/>
                    </a:p>
                  </a:txBody>
                  <a:tcPr anchor="ctr">
                    <a:solidFill>
                      <a:schemeClr val="accent1">
                        <a:lumMod val="20000"/>
                        <a:lumOff val="80000"/>
                      </a:schemeClr>
                    </a:solidFill>
                  </a:tcPr>
                </a:tc>
                <a:tc>
                  <a:txBody>
                    <a:bodyPr/>
                    <a:lstStyle/>
                    <a:p>
                      <a:pPr algn="ctr"/>
                      <a:r>
                        <a:rPr lang="it-IT" i="1" u="none" dirty="0" smtClean="0"/>
                        <a:t>10,5</a:t>
                      </a:r>
                      <a:endParaRPr lang="it-IT" i="1" u="none" dirty="0"/>
                    </a:p>
                  </a:txBody>
                  <a:tcPr anchor="ctr">
                    <a:solidFill>
                      <a:schemeClr val="accent3">
                        <a:lumMod val="60000"/>
                        <a:lumOff val="40000"/>
                      </a:schemeClr>
                    </a:solidFill>
                  </a:tcPr>
                </a:tc>
                <a:tc>
                  <a:txBody>
                    <a:bodyPr/>
                    <a:lstStyle/>
                    <a:p>
                      <a:pPr algn="ctr"/>
                      <a:r>
                        <a:rPr lang="it-IT" i="1" u="none" dirty="0" smtClean="0"/>
                        <a:t>15,0</a:t>
                      </a:r>
                      <a:endParaRPr lang="it-IT" i="1" u="none" dirty="0"/>
                    </a:p>
                  </a:txBody>
                  <a:tcPr anchor="ctr">
                    <a:solidFill>
                      <a:schemeClr val="accent3">
                        <a:lumMod val="60000"/>
                        <a:lumOff val="40000"/>
                      </a:schemeClr>
                    </a:solidFill>
                  </a:tcPr>
                </a:tc>
                <a:extLst>
                  <a:ext uri="{0D108BD9-81ED-4DB2-BD59-A6C34878D82A}">
                    <a16:rowId xmlns:a16="http://schemas.microsoft.com/office/drawing/2014/main" val="10002"/>
                  </a:ext>
                </a:extLst>
              </a:tr>
              <a:tr h="664220">
                <a:tc vMerge="1">
                  <a:txBody>
                    <a:bodyPr/>
                    <a:lstStyle/>
                    <a:p>
                      <a:endParaRPr lang="it-IT" dirty="0"/>
                    </a:p>
                  </a:txBody>
                  <a:tcPr>
                    <a:solidFill>
                      <a:schemeClr val="bg1"/>
                    </a:solidFill>
                  </a:tcPr>
                </a:tc>
                <a:tc>
                  <a:txBody>
                    <a:bodyPr/>
                    <a:lstStyle/>
                    <a:p>
                      <a:pPr algn="ctr"/>
                      <a:r>
                        <a:rPr lang="it-IT" dirty="0" smtClean="0"/>
                        <a:t>Non</a:t>
                      </a:r>
                      <a:r>
                        <a:rPr lang="it-IT" baseline="0" dirty="0" smtClean="0"/>
                        <a:t> fare</a:t>
                      </a:r>
                      <a:endParaRPr lang="it-IT" dirty="0"/>
                    </a:p>
                  </a:txBody>
                  <a:tcPr anchor="ctr">
                    <a:solidFill>
                      <a:schemeClr val="accent1">
                        <a:lumMod val="20000"/>
                        <a:lumOff val="80000"/>
                      </a:schemeClr>
                    </a:solidFill>
                  </a:tcPr>
                </a:tc>
                <a:tc>
                  <a:txBody>
                    <a:bodyPr/>
                    <a:lstStyle/>
                    <a:p>
                      <a:pPr algn="ctr"/>
                      <a:r>
                        <a:rPr lang="it-IT" i="1" u="none" dirty="0" smtClean="0"/>
                        <a:t>6,8</a:t>
                      </a:r>
                      <a:endParaRPr lang="it-IT" i="1" u="none" dirty="0"/>
                    </a:p>
                  </a:txBody>
                  <a:tcPr anchor="ctr">
                    <a:solidFill>
                      <a:schemeClr val="accent3">
                        <a:lumMod val="60000"/>
                        <a:lumOff val="40000"/>
                      </a:schemeClr>
                    </a:solidFill>
                  </a:tcPr>
                </a:tc>
                <a:tc>
                  <a:txBody>
                    <a:bodyPr/>
                    <a:lstStyle/>
                    <a:p>
                      <a:pPr algn="ctr"/>
                      <a:r>
                        <a:rPr lang="it-IT" i="1" u="none" dirty="0" smtClean="0"/>
                        <a:t>10,2</a:t>
                      </a:r>
                      <a:endParaRPr lang="it-IT" i="1" u="none" dirty="0"/>
                    </a:p>
                  </a:txBody>
                  <a:tcPr anchor="ctr">
                    <a:solidFill>
                      <a:schemeClr val="accent3">
                        <a:lumMod val="60000"/>
                        <a:lumOff val="40000"/>
                      </a:schemeClr>
                    </a:solidFill>
                  </a:tcPr>
                </a:tc>
                <a:extLst>
                  <a:ext uri="{0D108BD9-81ED-4DB2-BD59-A6C34878D82A}">
                    <a16:rowId xmlns:a16="http://schemas.microsoft.com/office/drawing/2014/main" val="10003"/>
                  </a:ext>
                </a:extLst>
              </a:tr>
            </a:tbl>
          </a:graphicData>
        </a:graphic>
      </p:graphicFrame>
      <p:graphicFrame>
        <p:nvGraphicFramePr>
          <p:cNvPr id="12" name="Segnaposto contenuto 7"/>
          <p:cNvGraphicFramePr>
            <a:graphicFrameLocks/>
          </p:cNvGraphicFramePr>
          <p:nvPr>
            <p:extLst>
              <p:ext uri="{D42A27DB-BD31-4B8C-83A1-F6EECF244321}">
                <p14:modId xmlns:p14="http://schemas.microsoft.com/office/powerpoint/2010/main" val="2527045750"/>
              </p:ext>
            </p:extLst>
          </p:nvPr>
        </p:nvGraphicFramePr>
        <p:xfrm>
          <a:off x="6384032" y="2276872"/>
          <a:ext cx="4038600" cy="2656880"/>
        </p:xfrm>
        <a:graphic>
          <a:graphicData uri="http://schemas.openxmlformats.org/drawingml/2006/table">
            <a:tbl>
              <a:tblPr firstRow="1" bandRow="1">
                <a:tableStyleId>{5C22544A-7EE6-4342-B048-85BDC9FD1C3A}</a:tableStyleId>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664220">
                <a:tc>
                  <a:txBody>
                    <a:bodyPr/>
                    <a:lstStyle/>
                    <a:p>
                      <a:endParaRPr lang="it-IT" dirty="0"/>
                    </a:p>
                  </a:txBody>
                  <a:tcPr anchor="ctr">
                    <a:solidFill>
                      <a:schemeClr val="bg1"/>
                    </a:solidFill>
                  </a:tcPr>
                </a:tc>
                <a:tc>
                  <a:txBody>
                    <a:bodyPr/>
                    <a:lstStyle/>
                    <a:p>
                      <a:endParaRPr lang="it-IT" dirty="0"/>
                    </a:p>
                  </a:txBody>
                  <a:tcPr anchor="ctr">
                    <a:solidFill>
                      <a:schemeClr val="bg1"/>
                    </a:solidFill>
                  </a:tcPr>
                </a:tc>
                <a:tc gridSpan="2">
                  <a:txBody>
                    <a:bodyPr/>
                    <a:lstStyle/>
                    <a:p>
                      <a:pPr algn="ctr"/>
                      <a:r>
                        <a:rPr lang="it-IT" dirty="0" smtClean="0">
                          <a:solidFill>
                            <a:schemeClr val="tx1"/>
                          </a:solidFill>
                        </a:rPr>
                        <a:t>B</a:t>
                      </a:r>
                      <a:endParaRPr lang="it-IT" dirty="0">
                        <a:solidFill>
                          <a:schemeClr val="tx1"/>
                        </a:solidFill>
                      </a:endParaRPr>
                    </a:p>
                  </a:txBody>
                  <a:tcPr anchor="ctr">
                    <a:solidFill>
                      <a:schemeClr val="bg1"/>
                    </a:solidFill>
                  </a:tcPr>
                </a:tc>
                <a:tc hMerge="1">
                  <a:txBody>
                    <a:bodyPr/>
                    <a:lstStyle/>
                    <a:p>
                      <a:endParaRPr lang="it-IT" dirty="0"/>
                    </a:p>
                  </a:txBody>
                  <a:tcPr>
                    <a:solidFill>
                      <a:schemeClr val="bg1"/>
                    </a:solidFill>
                  </a:tcPr>
                </a:tc>
                <a:extLst>
                  <a:ext uri="{0D108BD9-81ED-4DB2-BD59-A6C34878D82A}">
                    <a16:rowId xmlns:a16="http://schemas.microsoft.com/office/drawing/2014/main" val="10000"/>
                  </a:ext>
                </a:extLst>
              </a:tr>
              <a:tr h="664220">
                <a:tc>
                  <a:txBody>
                    <a:bodyPr/>
                    <a:lstStyle/>
                    <a:p>
                      <a:endParaRPr lang="it-IT" dirty="0"/>
                    </a:p>
                  </a:txBody>
                  <a:tcPr anchor="ctr">
                    <a:solidFill>
                      <a:schemeClr val="bg1"/>
                    </a:solidFill>
                  </a:tcPr>
                </a:tc>
                <a:tc>
                  <a:txBody>
                    <a:bodyPr/>
                    <a:lstStyle/>
                    <a:p>
                      <a:endParaRPr lang="it-IT" dirty="0"/>
                    </a:p>
                  </a:txBody>
                  <a:tcPr anchor="ctr">
                    <a:solidFill>
                      <a:schemeClr val="bg1"/>
                    </a:solidFill>
                  </a:tcPr>
                </a:tc>
                <a:tc>
                  <a:txBody>
                    <a:bodyPr/>
                    <a:lstStyle/>
                    <a:p>
                      <a:pPr algn="ctr"/>
                      <a:r>
                        <a:rPr lang="it-IT" dirty="0" smtClean="0"/>
                        <a:t>Fare</a:t>
                      </a:r>
                      <a:endParaRPr lang="it-IT" dirty="0"/>
                    </a:p>
                  </a:txBody>
                  <a:tcPr anchor="ctr"/>
                </a:tc>
                <a:tc>
                  <a:txBody>
                    <a:bodyPr/>
                    <a:lstStyle/>
                    <a:p>
                      <a:pPr algn="ctr"/>
                      <a:r>
                        <a:rPr lang="it-IT" dirty="0" smtClean="0"/>
                        <a:t>Non</a:t>
                      </a:r>
                      <a:r>
                        <a:rPr lang="it-IT" baseline="0" dirty="0" smtClean="0"/>
                        <a:t> fare</a:t>
                      </a:r>
                      <a:endParaRPr lang="it-IT" dirty="0"/>
                    </a:p>
                  </a:txBody>
                  <a:tcPr anchor="ctr"/>
                </a:tc>
                <a:extLst>
                  <a:ext uri="{0D108BD9-81ED-4DB2-BD59-A6C34878D82A}">
                    <a16:rowId xmlns:a16="http://schemas.microsoft.com/office/drawing/2014/main" val="10001"/>
                  </a:ext>
                </a:extLst>
              </a:tr>
              <a:tr h="664220">
                <a:tc rowSpan="2">
                  <a:txBody>
                    <a:bodyPr/>
                    <a:lstStyle/>
                    <a:p>
                      <a:pPr algn="ctr"/>
                      <a:endParaRPr lang="it-IT" b="1" dirty="0" smtClean="0"/>
                    </a:p>
                    <a:p>
                      <a:pPr algn="ctr"/>
                      <a:r>
                        <a:rPr lang="it-IT" b="1" dirty="0" smtClean="0"/>
                        <a:t>       A</a:t>
                      </a:r>
                      <a:endParaRPr lang="it-IT" b="1" dirty="0"/>
                    </a:p>
                  </a:txBody>
                  <a:tcPr anchor="ctr">
                    <a:solidFill>
                      <a:schemeClr val="bg1"/>
                    </a:solidFill>
                  </a:tcPr>
                </a:tc>
                <a:tc>
                  <a:txBody>
                    <a:bodyPr/>
                    <a:lstStyle/>
                    <a:p>
                      <a:pPr algn="ctr"/>
                      <a:r>
                        <a:rPr lang="it-IT" dirty="0" smtClean="0"/>
                        <a:t>Fare</a:t>
                      </a:r>
                      <a:endParaRPr lang="it-IT" dirty="0"/>
                    </a:p>
                  </a:txBody>
                  <a:tcPr anchor="ctr">
                    <a:solidFill>
                      <a:schemeClr val="accent1">
                        <a:lumMod val="20000"/>
                        <a:lumOff val="80000"/>
                      </a:schemeClr>
                    </a:solidFill>
                  </a:tcPr>
                </a:tc>
                <a:tc>
                  <a:txBody>
                    <a:bodyPr/>
                    <a:lstStyle/>
                    <a:p>
                      <a:pPr algn="ctr"/>
                      <a:r>
                        <a:rPr lang="it-IT" i="1" u="sng" dirty="0" smtClean="0"/>
                        <a:t>12,5</a:t>
                      </a:r>
                      <a:endParaRPr lang="it-IT" i="1" u="sng" dirty="0"/>
                    </a:p>
                  </a:txBody>
                  <a:tcPr anchor="ctr">
                    <a:solidFill>
                      <a:srgbClr val="FF0000"/>
                    </a:solidFill>
                  </a:tcPr>
                </a:tc>
                <a:tc>
                  <a:txBody>
                    <a:bodyPr/>
                    <a:lstStyle/>
                    <a:p>
                      <a:pPr algn="ctr"/>
                      <a:r>
                        <a:rPr lang="it-IT" i="1" u="sng" dirty="0" smtClean="0"/>
                        <a:t>15</a:t>
                      </a:r>
                      <a:r>
                        <a:rPr lang="it-IT" i="1" dirty="0" smtClean="0"/>
                        <a:t>,0</a:t>
                      </a:r>
                      <a:endParaRPr lang="it-IT" i="1" dirty="0"/>
                    </a:p>
                  </a:txBody>
                  <a:tcPr anchor="ctr">
                    <a:solidFill>
                      <a:schemeClr val="accent3">
                        <a:lumMod val="60000"/>
                        <a:lumOff val="40000"/>
                      </a:schemeClr>
                    </a:solidFill>
                  </a:tcPr>
                </a:tc>
                <a:extLst>
                  <a:ext uri="{0D108BD9-81ED-4DB2-BD59-A6C34878D82A}">
                    <a16:rowId xmlns:a16="http://schemas.microsoft.com/office/drawing/2014/main" val="10002"/>
                  </a:ext>
                </a:extLst>
              </a:tr>
              <a:tr h="664220">
                <a:tc vMerge="1">
                  <a:txBody>
                    <a:bodyPr/>
                    <a:lstStyle/>
                    <a:p>
                      <a:endParaRPr lang="it-IT" dirty="0"/>
                    </a:p>
                  </a:txBody>
                  <a:tcPr>
                    <a:solidFill>
                      <a:schemeClr val="bg1"/>
                    </a:solidFill>
                  </a:tcPr>
                </a:tc>
                <a:tc>
                  <a:txBody>
                    <a:bodyPr/>
                    <a:lstStyle/>
                    <a:p>
                      <a:pPr algn="ctr"/>
                      <a:r>
                        <a:rPr lang="it-IT" dirty="0" smtClean="0"/>
                        <a:t>Non</a:t>
                      </a:r>
                      <a:r>
                        <a:rPr lang="it-IT" baseline="0" dirty="0" smtClean="0"/>
                        <a:t> fare</a:t>
                      </a:r>
                      <a:endParaRPr lang="it-IT" dirty="0"/>
                    </a:p>
                  </a:txBody>
                  <a:tcPr anchor="ctr">
                    <a:solidFill>
                      <a:schemeClr val="accent1">
                        <a:lumMod val="20000"/>
                        <a:lumOff val="80000"/>
                      </a:schemeClr>
                    </a:solidFill>
                  </a:tcPr>
                </a:tc>
                <a:tc>
                  <a:txBody>
                    <a:bodyPr/>
                    <a:lstStyle/>
                    <a:p>
                      <a:pPr algn="ctr"/>
                      <a:r>
                        <a:rPr lang="it-IT" i="1" dirty="0" smtClean="0"/>
                        <a:t>6,</a:t>
                      </a:r>
                      <a:r>
                        <a:rPr lang="it-IT" i="1" u="sng" dirty="0" smtClean="0"/>
                        <a:t>8</a:t>
                      </a:r>
                      <a:endParaRPr lang="it-IT" i="1" u="sng" dirty="0"/>
                    </a:p>
                  </a:txBody>
                  <a:tcPr anchor="ctr">
                    <a:solidFill>
                      <a:schemeClr val="accent3">
                        <a:lumMod val="60000"/>
                        <a:lumOff val="40000"/>
                      </a:schemeClr>
                    </a:solidFill>
                  </a:tcPr>
                </a:tc>
                <a:tc>
                  <a:txBody>
                    <a:bodyPr/>
                    <a:lstStyle/>
                    <a:p>
                      <a:pPr algn="ctr"/>
                      <a:r>
                        <a:rPr lang="it-IT" i="1" dirty="0" smtClean="0"/>
                        <a:t>10,2</a:t>
                      </a:r>
                      <a:endParaRPr lang="it-IT" i="1" dirty="0"/>
                    </a:p>
                  </a:txBody>
                  <a:tcPr anchor="ctr">
                    <a:solidFill>
                      <a:schemeClr val="accent3">
                        <a:lumMod val="60000"/>
                        <a:lumOff val="40000"/>
                      </a:schemeClr>
                    </a:solidFill>
                  </a:tcPr>
                </a:tc>
                <a:extLst>
                  <a:ext uri="{0D108BD9-81ED-4DB2-BD59-A6C34878D82A}">
                    <a16:rowId xmlns:a16="http://schemas.microsoft.com/office/drawing/2014/main" val="10003"/>
                  </a:ext>
                </a:extLst>
              </a:tr>
            </a:tbl>
          </a:graphicData>
        </a:graphic>
      </p:graphicFrame>
      <p:sp>
        <p:nvSpPr>
          <p:cNvPr id="2" name="Segnaposto data 1"/>
          <p:cNvSpPr>
            <a:spLocks noGrp="1"/>
          </p:cNvSpPr>
          <p:nvPr>
            <p:ph type="dt" sz="half" idx="10"/>
          </p:nvPr>
        </p:nvSpPr>
        <p:spPr/>
        <p:txBody>
          <a:bodyPr/>
          <a:lstStyle/>
          <a:p>
            <a:r>
              <a:rPr lang="it-IT" smtClean="0"/>
              <a:t>19 Marzo 2019</a:t>
            </a:r>
            <a:endParaRPr lang="it-IT"/>
          </a:p>
        </p:txBody>
      </p:sp>
      <p:sp>
        <p:nvSpPr>
          <p:cNvPr id="4" name="Segnaposto piè di pagina 3"/>
          <p:cNvSpPr>
            <a:spLocks noGrp="1"/>
          </p:cNvSpPr>
          <p:nvPr>
            <p:ph type="ftr" sz="quarter" idx="11"/>
          </p:nvPr>
        </p:nvSpPr>
        <p:spPr/>
        <p:txBody>
          <a:bodyPr/>
          <a:lstStyle/>
          <a:p>
            <a:r>
              <a:rPr lang="it-IT" smtClean="0"/>
              <a:t>Lezione di orientamento</a:t>
            </a:r>
            <a:endParaRPr lang="it-IT"/>
          </a:p>
        </p:txBody>
      </p:sp>
    </p:spTree>
    <p:extLst>
      <p:ext uri="{BB962C8B-B14F-4D97-AF65-F5344CB8AC3E}">
        <p14:creationId xmlns:p14="http://schemas.microsoft.com/office/powerpoint/2010/main" val="301609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additive="base">
                                        <p:cTn id="4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additive="base">
                                        <p:cTn id="4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 calcmode="lin" valueType="num">
                                      <p:cBhvr additive="base">
                                        <p:cTn id="5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Chi è costui?</a:t>
            </a:r>
            <a:endParaRPr lang="it-IT" dirty="0"/>
          </a:p>
        </p:txBody>
      </p:sp>
      <p:pic>
        <p:nvPicPr>
          <p:cNvPr id="5" name="Segnaposto immagine 4"/>
          <p:cNvPicPr>
            <a:picLocks noGrp="1" noChangeAspect="1"/>
          </p:cNvPicPr>
          <p:nvPr>
            <p:ph type="pic" idx="1"/>
          </p:nvPr>
        </p:nvPicPr>
        <p:blipFill>
          <a:blip r:embed="rId2"/>
          <a:srcRect l="5067" r="5067"/>
          <a:stretch>
            <a:fillRect/>
          </a:stretch>
        </p:blipFill>
        <p:spPr>
          <a:prstGeom prst="rect">
            <a:avLst/>
          </a:prstGeom>
        </p:spPr>
      </p:pic>
      <p:sp>
        <p:nvSpPr>
          <p:cNvPr id="4" name="Segnaposto testo 3"/>
          <p:cNvSpPr>
            <a:spLocks noGrp="1"/>
          </p:cNvSpPr>
          <p:nvPr>
            <p:ph type="body" sz="half" idx="2"/>
          </p:nvPr>
        </p:nvSpPr>
        <p:spPr/>
        <p:txBody>
          <a:bodyPr/>
          <a:lstStyle/>
          <a:p>
            <a:r>
              <a:rPr lang="it-IT" dirty="0" smtClean="0">
                <a:hlinkClick r:id="rId3"/>
              </a:rPr>
              <a:t>https</a:t>
            </a:r>
            <a:r>
              <a:rPr lang="it-IT" dirty="0">
                <a:hlinkClick r:id="rId3"/>
              </a:rPr>
              <a:t>://</a:t>
            </a:r>
            <a:r>
              <a:rPr lang="it-IT" dirty="0" smtClean="0">
                <a:hlinkClick r:id="rId3"/>
              </a:rPr>
              <a:t>www.youtube.com/watch?v=rd-Hv-sl5_U</a:t>
            </a:r>
            <a:endParaRPr lang="it-IT" dirty="0"/>
          </a:p>
        </p:txBody>
      </p:sp>
      <p:sp>
        <p:nvSpPr>
          <p:cNvPr id="3" name="Segnaposto data 2"/>
          <p:cNvSpPr>
            <a:spLocks noGrp="1"/>
          </p:cNvSpPr>
          <p:nvPr>
            <p:ph type="dt" sz="half" idx="10"/>
          </p:nvPr>
        </p:nvSpPr>
        <p:spPr/>
        <p:txBody>
          <a:bodyPr/>
          <a:lstStyle/>
          <a:p>
            <a:r>
              <a:rPr lang="it-IT" smtClean="0"/>
              <a:t>19 Marzo 2019</a:t>
            </a:r>
            <a:endParaRPr lang="it-IT"/>
          </a:p>
        </p:txBody>
      </p:sp>
      <p:sp>
        <p:nvSpPr>
          <p:cNvPr id="6" name="Segnaposto piè di pagina 5"/>
          <p:cNvSpPr>
            <a:spLocks noGrp="1"/>
          </p:cNvSpPr>
          <p:nvPr>
            <p:ph type="ftr" sz="quarter" idx="11"/>
          </p:nvPr>
        </p:nvSpPr>
        <p:spPr/>
        <p:txBody>
          <a:bodyPr/>
          <a:lstStyle/>
          <a:p>
            <a:r>
              <a:rPr lang="it-IT" smtClean="0"/>
              <a:t>Lezione di orientamento</a:t>
            </a:r>
            <a:endParaRPr lang="it-IT"/>
          </a:p>
        </p:txBody>
      </p:sp>
      <p:sp>
        <p:nvSpPr>
          <p:cNvPr id="7" name="Segnaposto numero diapositiva 6"/>
          <p:cNvSpPr>
            <a:spLocks noGrp="1"/>
          </p:cNvSpPr>
          <p:nvPr>
            <p:ph type="sldNum" sz="quarter" idx="12"/>
          </p:nvPr>
        </p:nvSpPr>
        <p:spPr/>
        <p:txBody>
          <a:bodyPr/>
          <a:lstStyle/>
          <a:p>
            <a:fld id="{EE452C56-0187-4AC5-8618-9DA564E212B3}" type="slidenum">
              <a:rPr lang="it-IT" smtClean="0"/>
              <a:t>19</a:t>
            </a:fld>
            <a:endParaRPr lang="it-IT"/>
          </a:p>
        </p:txBody>
      </p:sp>
    </p:spTree>
    <p:extLst>
      <p:ext uri="{BB962C8B-B14F-4D97-AF65-F5344CB8AC3E}">
        <p14:creationId xmlns:p14="http://schemas.microsoft.com/office/powerpoint/2010/main" val="138615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65018" y="1122363"/>
            <a:ext cx="10688781" cy="2387600"/>
          </a:xfrm>
        </p:spPr>
        <p:txBody>
          <a:bodyPr>
            <a:normAutofit/>
          </a:bodyPr>
          <a:lstStyle/>
          <a:p>
            <a:r>
              <a:rPr lang="it-IT" sz="4800" dirty="0"/>
              <a:t>L'economia è troppo importante per lasciarla </a:t>
            </a:r>
            <a:r>
              <a:rPr lang="it-IT" sz="4800" dirty="0" smtClean="0"/>
              <a:t>solo agli </a:t>
            </a:r>
            <a:r>
              <a:rPr lang="it-IT" sz="4800" dirty="0"/>
              <a:t>economisti di professione</a:t>
            </a:r>
          </a:p>
        </p:txBody>
      </p:sp>
      <p:sp>
        <p:nvSpPr>
          <p:cNvPr id="3" name="Sottotitolo 2"/>
          <p:cNvSpPr>
            <a:spLocks noGrp="1"/>
          </p:cNvSpPr>
          <p:nvPr>
            <p:ph type="subTitle" idx="1"/>
          </p:nvPr>
        </p:nvSpPr>
        <p:spPr>
          <a:xfrm>
            <a:off x="1523999" y="3602038"/>
            <a:ext cx="9725891" cy="1655762"/>
          </a:xfrm>
        </p:spPr>
        <p:txBody>
          <a:bodyPr/>
          <a:lstStyle/>
          <a:p>
            <a:pPr marL="2865438">
              <a:tabLst>
                <a:tab pos="5653088" algn="l"/>
              </a:tabLst>
            </a:pPr>
            <a:endParaRPr lang="it-IT" dirty="0" smtClean="0"/>
          </a:p>
          <a:p>
            <a:pPr marL="2865438">
              <a:tabLst>
                <a:tab pos="5653088" algn="l"/>
              </a:tabLst>
            </a:pPr>
            <a:r>
              <a:rPr lang="it-IT" dirty="0" smtClean="0"/>
              <a:t>(</a:t>
            </a:r>
            <a:r>
              <a:rPr lang="it-IT" i="1" dirty="0"/>
              <a:t>H. </a:t>
            </a:r>
            <a:r>
              <a:rPr lang="it-IT" i="1" dirty="0" err="1"/>
              <a:t>Chang</a:t>
            </a:r>
            <a:r>
              <a:rPr lang="it-IT" i="1" dirty="0"/>
              <a:t>, autore di </a:t>
            </a:r>
            <a:r>
              <a:rPr lang="it-IT" i="1" dirty="0" smtClean="0"/>
              <a:t>«</a:t>
            </a:r>
            <a:r>
              <a:rPr lang="it-IT" i="1" dirty="0">
                <a:hlinkClick r:id="rId2"/>
              </a:rPr>
              <a:t>Economia: istruzioni per l’uso</a:t>
            </a:r>
            <a:r>
              <a:rPr lang="it-IT" i="1" dirty="0"/>
              <a:t>»</a:t>
            </a:r>
            <a:r>
              <a:rPr lang="it-IT" dirty="0"/>
              <a:t>)</a:t>
            </a:r>
          </a:p>
        </p:txBody>
      </p:sp>
    </p:spTree>
    <p:extLst>
      <p:ext uri="{BB962C8B-B14F-4D97-AF65-F5344CB8AC3E}">
        <p14:creationId xmlns:p14="http://schemas.microsoft.com/office/powerpoint/2010/main" val="89534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a:t>L’insostenibile scienza dei calci di rigore/1</a:t>
            </a:r>
            <a:r>
              <a:rPr lang="it-IT" b="1" dirty="0" smtClean="0"/>
              <a:t/>
            </a:r>
            <a:br>
              <a:rPr lang="it-IT" b="1" dirty="0" smtClean="0"/>
            </a:br>
            <a:r>
              <a:rPr lang="it-IT" sz="1800" b="1" dirty="0"/>
              <a:t>http://storiedicalcio.altervista.org/blog/scienza-calci-rigore.html</a:t>
            </a:r>
            <a:endParaRPr lang="it-IT" dirty="0"/>
          </a:p>
        </p:txBody>
      </p:sp>
      <p:sp>
        <p:nvSpPr>
          <p:cNvPr id="3" name="Segnaposto contenuto 2"/>
          <p:cNvSpPr>
            <a:spLocks noGrp="1"/>
          </p:cNvSpPr>
          <p:nvPr>
            <p:ph idx="1"/>
          </p:nvPr>
        </p:nvSpPr>
        <p:spPr/>
        <p:txBody>
          <a:bodyPr>
            <a:noAutofit/>
          </a:bodyPr>
          <a:lstStyle/>
          <a:p>
            <a:pPr marL="0" indent="0">
              <a:buNone/>
            </a:pPr>
            <a:r>
              <a:rPr lang="it-IT" sz="2400" dirty="0"/>
              <a:t>Secondo l’economista Steven </a:t>
            </a:r>
            <a:r>
              <a:rPr lang="it-IT" sz="2400" dirty="0" err="1"/>
              <a:t>Levitt</a:t>
            </a:r>
            <a:r>
              <a:rPr lang="it-IT" sz="2400" dirty="0"/>
              <a:t>, il rigore migliore è quello tirato al centro della porta dove il portiere non si aspetta. I portieri, infatti, restano fermi al centro molto meno del 10% delle volte. Nelle edizioni dei mondiali da Spagna 1982 a Sud Africa 2010 22 partite sono state decise ai calci di rigore e </a:t>
            </a:r>
            <a:r>
              <a:rPr lang="it-IT" sz="2400" dirty="0" smtClean="0"/>
              <a:t>dei 204 rigori calciati, nessuno </a:t>
            </a:r>
            <a:r>
              <a:rPr lang="it-IT" sz="2400" dirty="0"/>
              <a:t>di quelli tirati </a:t>
            </a:r>
            <a:r>
              <a:rPr lang="it-IT" sz="2400" dirty="0" smtClean="0"/>
              <a:t>centralmente (36) </a:t>
            </a:r>
            <a:r>
              <a:rPr lang="it-IT" sz="2400" dirty="0"/>
              <a:t>è stato parato.</a:t>
            </a:r>
            <a:endParaRPr lang="it-IT" sz="2200" dirty="0"/>
          </a:p>
          <a:p>
            <a:pPr marL="0" indent="0">
              <a:buNone/>
            </a:pPr>
            <a:endParaRPr lang="it-IT" sz="2200" dirty="0"/>
          </a:p>
          <a:p>
            <a:pPr marL="0" indent="0">
              <a:buNone/>
            </a:pPr>
            <a:r>
              <a:rPr lang="it-IT" sz="2400" dirty="0"/>
              <a:t>Secondo la game </a:t>
            </a:r>
            <a:r>
              <a:rPr lang="it-IT" sz="2400" dirty="0" err="1"/>
              <a:t>theory</a:t>
            </a:r>
            <a:r>
              <a:rPr lang="it-IT" sz="2400" dirty="0"/>
              <a:t>, un rigore è un tipico gioco a somma-zero tra due partecipanti (tiratore e portiere), cioè la mossa vincente di un giocatore corrisponde sempre a una perdita per l’altro. In ambito economico, il premio Nobel John </a:t>
            </a:r>
            <a:r>
              <a:rPr lang="it-IT" sz="2400" dirty="0" err="1"/>
              <a:t>Forbes</a:t>
            </a:r>
            <a:r>
              <a:rPr lang="it-IT" sz="2400" dirty="0"/>
              <a:t> Nash Jr. ha teorizzato come in interazioni di questo tipo la strategia migliore, e quindi razionale….</a:t>
            </a:r>
          </a:p>
          <a:p>
            <a:pPr marL="0" indent="0">
              <a:buNone/>
            </a:pPr>
            <a:endParaRPr lang="it-IT" sz="2200" dirty="0"/>
          </a:p>
        </p:txBody>
      </p:sp>
      <p:sp>
        <p:nvSpPr>
          <p:cNvPr id="4" name="Segnaposto data 3"/>
          <p:cNvSpPr>
            <a:spLocks noGrp="1"/>
          </p:cNvSpPr>
          <p:nvPr>
            <p:ph type="dt" sz="half" idx="10"/>
          </p:nvPr>
        </p:nvSpPr>
        <p:spPr/>
        <p:txBody>
          <a:bodyPr/>
          <a:lstStyle/>
          <a:p>
            <a:r>
              <a:rPr lang="it-IT" smtClean="0"/>
              <a:t>19 Marzo 2019</a:t>
            </a:r>
            <a:endParaRPr lang="it-IT"/>
          </a:p>
        </p:txBody>
      </p:sp>
      <p:sp>
        <p:nvSpPr>
          <p:cNvPr id="5" name="Segnaposto piè di pagina 4"/>
          <p:cNvSpPr>
            <a:spLocks noGrp="1"/>
          </p:cNvSpPr>
          <p:nvPr>
            <p:ph type="ftr" sz="quarter" idx="11"/>
          </p:nvPr>
        </p:nvSpPr>
        <p:spPr/>
        <p:txBody>
          <a:bodyPr/>
          <a:lstStyle/>
          <a:p>
            <a:r>
              <a:rPr lang="it-IT" smtClean="0"/>
              <a:t>Lezione di orientamento</a:t>
            </a:r>
            <a:endParaRPr lang="it-IT"/>
          </a:p>
        </p:txBody>
      </p:sp>
      <p:sp>
        <p:nvSpPr>
          <p:cNvPr id="6" name="Segnaposto numero diapositiva 5"/>
          <p:cNvSpPr>
            <a:spLocks noGrp="1"/>
          </p:cNvSpPr>
          <p:nvPr>
            <p:ph type="sldNum" sz="quarter" idx="12"/>
          </p:nvPr>
        </p:nvSpPr>
        <p:spPr/>
        <p:txBody>
          <a:bodyPr/>
          <a:lstStyle/>
          <a:p>
            <a:fld id="{EE452C56-0187-4AC5-8618-9DA564E212B3}" type="slidenum">
              <a:rPr lang="it-IT" smtClean="0"/>
              <a:t>20</a:t>
            </a:fld>
            <a:endParaRPr lang="it-IT"/>
          </a:p>
        </p:txBody>
      </p:sp>
    </p:spTree>
    <p:extLst>
      <p:ext uri="{BB962C8B-B14F-4D97-AF65-F5344CB8AC3E}">
        <p14:creationId xmlns:p14="http://schemas.microsoft.com/office/powerpoint/2010/main" val="143397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3"/>
          <p:cNvSpPr>
            <a:spLocks noGrp="1"/>
          </p:cNvSpPr>
          <p:nvPr>
            <p:ph type="title"/>
          </p:nvPr>
        </p:nvSpPr>
        <p:spPr/>
        <p:txBody>
          <a:bodyPr/>
          <a:lstStyle/>
          <a:p>
            <a:pPr eaLnBrk="1" hangingPunct="1"/>
            <a:r>
              <a:rPr lang="it-IT" dirty="0" smtClean="0"/>
              <a:t>L’equilibrio di Nash</a:t>
            </a:r>
          </a:p>
        </p:txBody>
      </p:sp>
      <p:sp>
        <p:nvSpPr>
          <p:cNvPr id="7" name="Segnaposto contenuto 4"/>
          <p:cNvSpPr>
            <a:spLocks noGrp="1"/>
          </p:cNvSpPr>
          <p:nvPr>
            <p:ph idx="1"/>
          </p:nvPr>
        </p:nvSpPr>
        <p:spPr/>
        <p:txBody>
          <a:bodyPr rtlCol="0">
            <a:noAutofit/>
          </a:bodyPr>
          <a:lstStyle/>
          <a:p>
            <a:pPr marL="355600" marR="17145">
              <a:buFont typeface="Helvetica"/>
              <a:buChar char="•"/>
              <a:tabLst>
                <a:tab pos="355600" algn="l"/>
              </a:tabLst>
            </a:pPr>
            <a:r>
              <a:rPr lang="it-IT" sz="2800" spc="-15" dirty="0">
                <a:cs typeface="Calibri"/>
              </a:rPr>
              <a:t>In</a:t>
            </a:r>
            <a:r>
              <a:rPr lang="it-IT" sz="2800" spc="-5" dirty="0">
                <a:cs typeface="Calibri"/>
              </a:rPr>
              <a:t> </a:t>
            </a:r>
            <a:r>
              <a:rPr lang="it-IT" sz="2800" spc="-30" dirty="0">
                <a:cs typeface="Calibri"/>
              </a:rPr>
              <a:t>m</a:t>
            </a:r>
            <a:r>
              <a:rPr lang="it-IT" sz="2800" spc="-15" dirty="0">
                <a:cs typeface="Calibri"/>
              </a:rPr>
              <a:t>o</a:t>
            </a:r>
            <a:r>
              <a:rPr lang="it-IT" sz="2800" spc="-10" dirty="0">
                <a:cs typeface="Calibri"/>
              </a:rPr>
              <a:t>l</a:t>
            </a:r>
            <a:r>
              <a:rPr lang="it-IT" sz="2800" spc="-35" dirty="0">
                <a:cs typeface="Calibri"/>
              </a:rPr>
              <a:t>t</a:t>
            </a:r>
            <a:r>
              <a:rPr lang="it-IT" sz="2800" spc="-15" dirty="0">
                <a:cs typeface="Calibri"/>
              </a:rPr>
              <a:t>e</a:t>
            </a:r>
            <a:r>
              <a:rPr lang="it-IT" sz="2800" spc="5" dirty="0">
                <a:cs typeface="Calibri"/>
              </a:rPr>
              <a:t> </a:t>
            </a:r>
            <a:r>
              <a:rPr lang="it-IT" sz="2800" spc="-20" dirty="0">
                <a:cs typeface="Calibri"/>
              </a:rPr>
              <a:t>s</a:t>
            </a:r>
            <a:r>
              <a:rPr lang="it-IT" sz="2800" spc="-10" dirty="0">
                <a:cs typeface="Calibri"/>
              </a:rPr>
              <a:t>i</a:t>
            </a:r>
            <a:r>
              <a:rPr lang="it-IT" sz="2800" spc="-15" dirty="0">
                <a:cs typeface="Calibri"/>
              </a:rPr>
              <a:t>t</a:t>
            </a:r>
            <a:r>
              <a:rPr lang="it-IT" sz="2800" spc="-25" dirty="0">
                <a:cs typeface="Calibri"/>
              </a:rPr>
              <a:t>u</a:t>
            </a:r>
            <a:r>
              <a:rPr lang="it-IT" sz="2800" spc="-15" dirty="0">
                <a:cs typeface="Calibri"/>
              </a:rPr>
              <a:t>a</a:t>
            </a:r>
            <a:r>
              <a:rPr lang="it-IT" sz="2800" spc="-20" dirty="0">
                <a:cs typeface="Calibri"/>
              </a:rPr>
              <a:t>z</a:t>
            </a:r>
            <a:r>
              <a:rPr lang="it-IT" sz="2800" spc="-10" dirty="0">
                <a:cs typeface="Calibri"/>
              </a:rPr>
              <a:t>i</a:t>
            </a:r>
            <a:r>
              <a:rPr lang="it-IT" sz="2800" spc="-15" dirty="0">
                <a:cs typeface="Calibri"/>
              </a:rPr>
              <a:t>o</a:t>
            </a:r>
            <a:r>
              <a:rPr lang="it-IT" sz="2800" spc="-25" dirty="0">
                <a:cs typeface="Calibri"/>
              </a:rPr>
              <a:t>n</a:t>
            </a:r>
            <a:r>
              <a:rPr lang="it-IT" sz="2800" dirty="0">
                <a:cs typeface="Calibri"/>
              </a:rPr>
              <a:t>i</a:t>
            </a:r>
            <a:r>
              <a:rPr lang="it-IT" sz="2800" spc="20" dirty="0">
                <a:cs typeface="Calibri"/>
              </a:rPr>
              <a:t> </a:t>
            </a:r>
            <a:r>
              <a:rPr lang="it-IT" sz="2800" spc="-55" dirty="0">
                <a:cs typeface="Calibri"/>
              </a:rPr>
              <a:t>s</a:t>
            </a:r>
            <a:r>
              <a:rPr lang="it-IT" sz="2800" spc="-15" dirty="0">
                <a:cs typeface="Calibri"/>
              </a:rPr>
              <a:t>t</a:t>
            </a:r>
            <a:r>
              <a:rPr lang="it-IT" sz="2800" spc="-75" dirty="0">
                <a:cs typeface="Calibri"/>
              </a:rPr>
              <a:t>r</a:t>
            </a:r>
            <a:r>
              <a:rPr lang="it-IT" sz="2800" spc="-35" dirty="0">
                <a:cs typeface="Calibri"/>
              </a:rPr>
              <a:t>at</a:t>
            </a:r>
            <a:r>
              <a:rPr lang="it-IT" sz="2800" spc="-15" dirty="0">
                <a:cs typeface="Calibri"/>
              </a:rPr>
              <a:t>eg</a:t>
            </a:r>
            <a:r>
              <a:rPr lang="it-IT" sz="2800" spc="-10" dirty="0">
                <a:cs typeface="Calibri"/>
              </a:rPr>
              <a:t>ic</a:t>
            </a:r>
            <a:r>
              <a:rPr lang="it-IT" sz="2800" spc="-25" dirty="0">
                <a:cs typeface="Calibri"/>
              </a:rPr>
              <a:t>h</a:t>
            </a:r>
            <a:r>
              <a:rPr lang="it-IT" sz="2800" spc="-15" dirty="0">
                <a:cs typeface="Calibri"/>
              </a:rPr>
              <a:t>e</a:t>
            </a:r>
            <a:r>
              <a:rPr lang="it-IT" sz="2800" spc="15" dirty="0">
                <a:cs typeface="Calibri"/>
              </a:rPr>
              <a:t> </a:t>
            </a:r>
            <a:r>
              <a:rPr lang="it-IT" sz="2800" spc="-25" dirty="0">
                <a:cs typeface="Calibri"/>
              </a:rPr>
              <a:t>n</a:t>
            </a:r>
            <a:r>
              <a:rPr lang="it-IT" sz="2800" spc="-15" dirty="0">
                <a:cs typeface="Calibri"/>
              </a:rPr>
              <a:t>e</a:t>
            </a:r>
            <a:r>
              <a:rPr lang="it-IT" sz="2800" spc="-20" dirty="0">
                <a:cs typeface="Calibri"/>
              </a:rPr>
              <a:t>ss</a:t>
            </a:r>
            <a:r>
              <a:rPr lang="it-IT" sz="2800" spc="-25" dirty="0">
                <a:cs typeface="Calibri"/>
              </a:rPr>
              <a:t>u</a:t>
            </a:r>
            <a:r>
              <a:rPr lang="it-IT" sz="2800" spc="-15" dirty="0">
                <a:cs typeface="Calibri"/>
              </a:rPr>
              <a:t>n</a:t>
            </a:r>
            <a:r>
              <a:rPr lang="it-IT" sz="2800" spc="45" dirty="0">
                <a:cs typeface="Calibri"/>
              </a:rPr>
              <a:t> </a:t>
            </a:r>
            <a:r>
              <a:rPr lang="it-IT" sz="2800" spc="-15" dirty="0">
                <a:cs typeface="Calibri"/>
              </a:rPr>
              <a:t>g</a:t>
            </a:r>
            <a:r>
              <a:rPr lang="it-IT" sz="2800" spc="-10" dirty="0">
                <a:cs typeface="Calibri"/>
              </a:rPr>
              <a:t>i</a:t>
            </a:r>
            <a:r>
              <a:rPr lang="it-IT" sz="2800" spc="-15" dirty="0">
                <a:cs typeface="Calibri"/>
              </a:rPr>
              <a:t>o</a:t>
            </a:r>
            <a:r>
              <a:rPr lang="it-IT" sz="2800" spc="-35" dirty="0">
                <a:cs typeface="Calibri"/>
              </a:rPr>
              <a:t>cat</a:t>
            </a:r>
            <a:r>
              <a:rPr lang="it-IT" sz="2800" spc="-15" dirty="0">
                <a:cs typeface="Calibri"/>
              </a:rPr>
              <a:t>o</a:t>
            </a:r>
            <a:r>
              <a:rPr lang="it-IT" sz="2800" spc="-50" dirty="0">
                <a:cs typeface="Calibri"/>
              </a:rPr>
              <a:t>r</a:t>
            </a:r>
            <a:r>
              <a:rPr lang="it-IT" sz="2800" spc="-15" dirty="0">
                <a:cs typeface="Calibri"/>
              </a:rPr>
              <a:t>e</a:t>
            </a:r>
            <a:r>
              <a:rPr lang="it-IT" sz="2800" spc="-20" dirty="0">
                <a:cs typeface="Calibri"/>
              </a:rPr>
              <a:t> </a:t>
            </a:r>
            <a:r>
              <a:rPr lang="it-IT" sz="2800" spc="-25" dirty="0">
                <a:cs typeface="Calibri"/>
              </a:rPr>
              <a:t>h</a:t>
            </a:r>
            <a:r>
              <a:rPr lang="it-IT" sz="2800" spc="-15" dirty="0">
                <a:cs typeface="Calibri"/>
              </a:rPr>
              <a:t>a</a:t>
            </a:r>
            <a:r>
              <a:rPr lang="it-IT" sz="2800" spc="-10" dirty="0">
                <a:cs typeface="Calibri"/>
              </a:rPr>
              <a:t> </a:t>
            </a:r>
            <a:r>
              <a:rPr lang="it-IT" sz="2800" spc="-55" dirty="0">
                <a:cs typeface="Calibri"/>
              </a:rPr>
              <a:t>s</a:t>
            </a:r>
            <a:r>
              <a:rPr lang="it-IT" sz="2800" spc="-15" dirty="0">
                <a:cs typeface="Calibri"/>
              </a:rPr>
              <a:t>t</a:t>
            </a:r>
            <a:r>
              <a:rPr lang="it-IT" sz="2800" spc="-75" dirty="0">
                <a:cs typeface="Calibri"/>
              </a:rPr>
              <a:t>r</a:t>
            </a:r>
            <a:r>
              <a:rPr lang="it-IT" sz="2800" spc="-35" dirty="0">
                <a:cs typeface="Calibri"/>
              </a:rPr>
              <a:t>at</a:t>
            </a:r>
            <a:r>
              <a:rPr lang="it-IT" sz="2800" spc="-15" dirty="0">
                <a:cs typeface="Calibri"/>
              </a:rPr>
              <a:t>eg</a:t>
            </a:r>
            <a:r>
              <a:rPr lang="it-IT" sz="2800" spc="-10" dirty="0">
                <a:cs typeface="Calibri"/>
              </a:rPr>
              <a:t>i</a:t>
            </a:r>
            <a:r>
              <a:rPr lang="it-IT" sz="2800" spc="-15" dirty="0">
                <a:cs typeface="Calibri"/>
              </a:rPr>
              <a:t>e</a:t>
            </a:r>
            <a:r>
              <a:rPr lang="it-IT" sz="2800" spc="-10" dirty="0">
                <a:cs typeface="Calibri"/>
              </a:rPr>
              <a:t> </a:t>
            </a:r>
            <a:r>
              <a:rPr lang="it-IT" sz="2800" spc="-25" dirty="0">
                <a:cs typeface="Calibri"/>
              </a:rPr>
              <a:t>d</a:t>
            </a:r>
            <a:r>
              <a:rPr lang="it-IT" sz="2800" spc="-15" dirty="0">
                <a:cs typeface="Calibri"/>
              </a:rPr>
              <a:t>o</a:t>
            </a:r>
            <a:r>
              <a:rPr lang="it-IT" sz="2800" spc="-30" dirty="0">
                <a:cs typeface="Calibri"/>
              </a:rPr>
              <a:t>m</a:t>
            </a:r>
            <a:r>
              <a:rPr lang="it-IT" sz="2800" spc="-10" dirty="0">
                <a:cs typeface="Calibri"/>
              </a:rPr>
              <a:t>i</a:t>
            </a:r>
            <a:r>
              <a:rPr lang="it-IT" sz="2800" spc="-25" dirty="0">
                <a:cs typeface="Calibri"/>
              </a:rPr>
              <a:t>n</a:t>
            </a:r>
            <a:r>
              <a:rPr lang="it-IT" sz="2800" spc="-15" dirty="0">
                <a:cs typeface="Calibri"/>
              </a:rPr>
              <a:t>a</a:t>
            </a:r>
            <a:r>
              <a:rPr lang="it-IT" sz="2800" spc="-45" dirty="0">
                <a:cs typeface="Calibri"/>
              </a:rPr>
              <a:t>n</a:t>
            </a:r>
            <a:r>
              <a:rPr lang="it-IT" sz="2800" spc="-15" dirty="0">
                <a:cs typeface="Calibri"/>
              </a:rPr>
              <a:t>t</a:t>
            </a:r>
            <a:r>
              <a:rPr lang="it-IT" sz="2800" dirty="0">
                <a:cs typeface="Calibri"/>
              </a:rPr>
              <a:t>i</a:t>
            </a:r>
            <a:r>
              <a:rPr lang="it-IT" sz="2800" spc="30" dirty="0">
                <a:cs typeface="Calibri"/>
              </a:rPr>
              <a:t> </a:t>
            </a:r>
            <a:r>
              <a:rPr lang="it-IT" sz="2800" spc="-25" dirty="0">
                <a:cs typeface="Calibri"/>
              </a:rPr>
              <a:t>n</a:t>
            </a:r>
            <a:r>
              <a:rPr lang="it-IT" sz="2800" spc="-15" dirty="0">
                <a:cs typeface="Calibri"/>
              </a:rPr>
              <a:t>é</a:t>
            </a:r>
            <a:r>
              <a:rPr lang="it-IT" sz="2800" spc="15" dirty="0">
                <a:cs typeface="Calibri"/>
              </a:rPr>
              <a:t> </a:t>
            </a:r>
            <a:r>
              <a:rPr lang="it-IT" sz="2800" spc="-25" dirty="0">
                <a:cs typeface="Calibri"/>
              </a:rPr>
              <a:t>d</a:t>
            </a:r>
            <a:r>
              <a:rPr lang="it-IT" sz="2800" spc="-15" dirty="0">
                <a:cs typeface="Calibri"/>
              </a:rPr>
              <a:t>o</a:t>
            </a:r>
            <a:r>
              <a:rPr lang="it-IT" sz="2800" spc="-30" dirty="0">
                <a:cs typeface="Calibri"/>
              </a:rPr>
              <a:t>m</a:t>
            </a:r>
            <a:r>
              <a:rPr lang="it-IT" sz="2800" spc="-10" dirty="0">
                <a:cs typeface="Calibri"/>
              </a:rPr>
              <a:t>i</a:t>
            </a:r>
            <a:r>
              <a:rPr lang="it-IT" sz="2800" spc="-25" dirty="0">
                <a:cs typeface="Calibri"/>
              </a:rPr>
              <a:t>n</a:t>
            </a:r>
            <a:r>
              <a:rPr lang="it-IT" sz="2800" spc="-35" dirty="0">
                <a:cs typeface="Calibri"/>
              </a:rPr>
              <a:t>at</a:t>
            </a:r>
            <a:r>
              <a:rPr lang="it-IT" sz="2800" spc="-15" dirty="0">
                <a:cs typeface="Calibri"/>
              </a:rPr>
              <a:t>e</a:t>
            </a:r>
            <a:endParaRPr lang="it-IT" sz="2800" dirty="0">
              <a:cs typeface="Calibri"/>
            </a:endParaRPr>
          </a:p>
          <a:p>
            <a:pPr marL="355600">
              <a:spcBef>
                <a:spcPts val="670"/>
              </a:spcBef>
              <a:buFont typeface="Helvetica"/>
              <a:buChar char="•"/>
              <a:tabLst>
                <a:tab pos="355600" algn="l"/>
              </a:tabLst>
            </a:pPr>
            <a:r>
              <a:rPr lang="it-IT" sz="2800" spc="-20" dirty="0">
                <a:cs typeface="Calibri"/>
              </a:rPr>
              <a:t>C</a:t>
            </a:r>
            <a:r>
              <a:rPr lang="it-IT" sz="2800" spc="-15" dirty="0">
                <a:cs typeface="Calibri"/>
              </a:rPr>
              <a:t>o</a:t>
            </a:r>
            <a:r>
              <a:rPr lang="it-IT" sz="2800" spc="-30" dirty="0">
                <a:cs typeface="Calibri"/>
              </a:rPr>
              <a:t>m</a:t>
            </a:r>
            <a:r>
              <a:rPr lang="it-IT" sz="2800" spc="-15" dirty="0">
                <a:cs typeface="Calibri"/>
              </a:rPr>
              <a:t>e</a:t>
            </a:r>
            <a:r>
              <a:rPr lang="it-IT" sz="2800" spc="5" dirty="0">
                <a:cs typeface="Calibri"/>
              </a:rPr>
              <a:t> </a:t>
            </a:r>
            <a:r>
              <a:rPr lang="it-IT" sz="2800" spc="-75" dirty="0">
                <a:cs typeface="Calibri"/>
              </a:rPr>
              <a:t>f</a:t>
            </a:r>
            <a:r>
              <a:rPr lang="it-IT" sz="2800" spc="-15" dirty="0">
                <a:cs typeface="Calibri"/>
              </a:rPr>
              <a:t>a</a:t>
            </a:r>
            <a:r>
              <a:rPr lang="it-IT" sz="2800" spc="-50" dirty="0">
                <a:cs typeface="Calibri"/>
              </a:rPr>
              <a:t>r</a:t>
            </a:r>
            <a:r>
              <a:rPr lang="it-IT" sz="2800" spc="-15" dirty="0">
                <a:cs typeface="Calibri"/>
              </a:rPr>
              <a:t>e</a:t>
            </a:r>
            <a:r>
              <a:rPr lang="it-IT" sz="2800" spc="5" dirty="0">
                <a:cs typeface="Calibri"/>
              </a:rPr>
              <a:t> </a:t>
            </a:r>
            <a:r>
              <a:rPr lang="it-IT" sz="2800" spc="-25" dirty="0">
                <a:cs typeface="Calibri"/>
              </a:rPr>
              <a:t>p</a:t>
            </a:r>
            <a:r>
              <a:rPr lang="it-IT" sz="2800" spc="-15" dirty="0">
                <a:cs typeface="Calibri"/>
              </a:rPr>
              <a:t>er</a:t>
            </a:r>
            <a:r>
              <a:rPr lang="it-IT" sz="2800" spc="10" dirty="0">
                <a:cs typeface="Calibri"/>
              </a:rPr>
              <a:t> </a:t>
            </a:r>
            <a:r>
              <a:rPr lang="it-IT" sz="2800" spc="-25" dirty="0">
                <a:cs typeface="Calibri"/>
              </a:rPr>
              <a:t>p</a:t>
            </a:r>
            <a:r>
              <a:rPr lang="it-IT" sz="2800" spc="-50" dirty="0">
                <a:cs typeface="Calibri"/>
              </a:rPr>
              <a:t>r</a:t>
            </a:r>
            <a:r>
              <a:rPr lang="it-IT" sz="2800" spc="-25" dirty="0">
                <a:cs typeface="Calibri"/>
              </a:rPr>
              <a:t>e</a:t>
            </a:r>
            <a:r>
              <a:rPr lang="it-IT" sz="2800" spc="-45" dirty="0">
                <a:cs typeface="Calibri"/>
              </a:rPr>
              <a:t>v</a:t>
            </a:r>
            <a:r>
              <a:rPr lang="it-IT" sz="2800" spc="-15" dirty="0">
                <a:cs typeface="Calibri"/>
              </a:rPr>
              <a:t>e</a:t>
            </a:r>
            <a:r>
              <a:rPr lang="it-IT" sz="2800" spc="-25" dirty="0">
                <a:cs typeface="Calibri"/>
              </a:rPr>
              <a:t>d</a:t>
            </a:r>
            <a:r>
              <a:rPr lang="it-IT" sz="2800" spc="-15" dirty="0">
                <a:cs typeface="Calibri"/>
              </a:rPr>
              <a:t>e</a:t>
            </a:r>
            <a:r>
              <a:rPr lang="it-IT" sz="2800" spc="-50" dirty="0">
                <a:cs typeface="Calibri"/>
              </a:rPr>
              <a:t>r</a:t>
            </a:r>
            <a:r>
              <a:rPr lang="it-IT" sz="2800" spc="-15" dirty="0">
                <a:cs typeface="Calibri"/>
              </a:rPr>
              <a:t>e</a:t>
            </a:r>
            <a:r>
              <a:rPr lang="it-IT" sz="2800" spc="5" dirty="0">
                <a:cs typeface="Calibri"/>
              </a:rPr>
              <a:t> </a:t>
            </a:r>
            <a:r>
              <a:rPr lang="it-IT" sz="2800" spc="-25" dirty="0">
                <a:cs typeface="Calibri"/>
              </a:rPr>
              <a:t>u</a:t>
            </a:r>
            <a:r>
              <a:rPr lang="it-IT" sz="2800" spc="-15" dirty="0">
                <a:cs typeface="Calibri"/>
              </a:rPr>
              <a:t>n</a:t>
            </a:r>
            <a:r>
              <a:rPr lang="it-IT" sz="2800" spc="20" dirty="0">
                <a:cs typeface="Calibri"/>
              </a:rPr>
              <a:t> </a:t>
            </a:r>
            <a:r>
              <a:rPr lang="it-IT" sz="2800" spc="-15" dirty="0">
                <a:cs typeface="Calibri"/>
              </a:rPr>
              <a:t>e</a:t>
            </a:r>
            <a:r>
              <a:rPr lang="it-IT" sz="2800" spc="-20" dirty="0">
                <a:cs typeface="Calibri"/>
              </a:rPr>
              <a:t>s</a:t>
            </a:r>
            <a:r>
              <a:rPr lang="it-IT" sz="2800" spc="-10" dirty="0">
                <a:cs typeface="Calibri"/>
              </a:rPr>
              <a:t>i</a:t>
            </a:r>
            <a:r>
              <a:rPr lang="it-IT" sz="2800" spc="-35" dirty="0">
                <a:cs typeface="Calibri"/>
              </a:rPr>
              <a:t>t</a:t>
            </a:r>
            <a:r>
              <a:rPr lang="it-IT" sz="2800" spc="-15" dirty="0">
                <a:cs typeface="Calibri"/>
              </a:rPr>
              <a:t>o</a:t>
            </a:r>
            <a:r>
              <a:rPr lang="it-IT" sz="2800" spc="15" dirty="0">
                <a:cs typeface="Calibri"/>
              </a:rPr>
              <a:t> </a:t>
            </a:r>
            <a:r>
              <a:rPr lang="it-IT" sz="2800" spc="-20" dirty="0">
                <a:cs typeface="Calibri"/>
              </a:rPr>
              <a:t>«</a:t>
            </a:r>
            <a:r>
              <a:rPr lang="it-IT" sz="2800" spc="-25" dirty="0">
                <a:cs typeface="Calibri"/>
              </a:rPr>
              <a:t>p</a:t>
            </a:r>
            <a:r>
              <a:rPr lang="it-IT" sz="2800" spc="-10" dirty="0">
                <a:cs typeface="Calibri"/>
              </a:rPr>
              <a:t>l</a:t>
            </a:r>
            <a:r>
              <a:rPr lang="it-IT" sz="2800" spc="-15" dirty="0">
                <a:cs typeface="Calibri"/>
              </a:rPr>
              <a:t>a</a:t>
            </a:r>
            <a:r>
              <a:rPr lang="it-IT" sz="2800" spc="-25" dirty="0">
                <a:cs typeface="Calibri"/>
              </a:rPr>
              <a:t>u</a:t>
            </a:r>
            <a:r>
              <a:rPr lang="it-IT" sz="2800" spc="-20" dirty="0">
                <a:cs typeface="Calibri"/>
              </a:rPr>
              <a:t>s</a:t>
            </a:r>
            <a:r>
              <a:rPr lang="it-IT" sz="2800" spc="-10" dirty="0">
                <a:cs typeface="Calibri"/>
              </a:rPr>
              <a:t>i</a:t>
            </a:r>
            <a:r>
              <a:rPr lang="it-IT" sz="2800" spc="-25" dirty="0">
                <a:cs typeface="Calibri"/>
              </a:rPr>
              <a:t>b</a:t>
            </a:r>
            <a:r>
              <a:rPr lang="it-IT" sz="2800" spc="-10" dirty="0">
                <a:cs typeface="Calibri"/>
              </a:rPr>
              <a:t>il</a:t>
            </a:r>
            <a:r>
              <a:rPr lang="it-IT" sz="2800" spc="-15" dirty="0">
                <a:cs typeface="Calibri"/>
              </a:rPr>
              <a:t>e</a:t>
            </a:r>
            <a:r>
              <a:rPr lang="it-IT" sz="2800" spc="-20" dirty="0">
                <a:cs typeface="Calibri"/>
              </a:rPr>
              <a:t>»</a:t>
            </a:r>
            <a:r>
              <a:rPr lang="it-IT" sz="2800" spc="-15" dirty="0">
                <a:cs typeface="Calibri"/>
              </a:rPr>
              <a:t>?</a:t>
            </a:r>
            <a:endParaRPr lang="it-IT" sz="2800" dirty="0">
              <a:cs typeface="Calibri"/>
            </a:endParaRPr>
          </a:p>
          <a:p>
            <a:pPr>
              <a:defRPr/>
            </a:pPr>
            <a:r>
              <a:rPr lang="it-IT" sz="2800" dirty="0">
                <a:sym typeface="Symbol"/>
              </a:rPr>
              <a:t>John Nash (1951) propose un diverso concetto di soluzione di un gioco, noto come «</a:t>
            </a:r>
            <a:r>
              <a:rPr lang="it-IT" sz="2800" b="1" dirty="0">
                <a:sym typeface="Symbol"/>
              </a:rPr>
              <a:t>equilibrio di Nash</a:t>
            </a:r>
            <a:r>
              <a:rPr lang="it-IT" sz="2800" dirty="0">
                <a:sym typeface="Symbol"/>
              </a:rPr>
              <a:t>», ovvero un insieme di scelte dove ogni giocatore sceglie la strategia migliore date le scelte degli altri: è una situazione stabile </a:t>
            </a:r>
          </a:p>
        </p:txBody>
      </p:sp>
      <p:sp>
        <p:nvSpPr>
          <p:cNvPr id="2" name="Segnaposto data 1"/>
          <p:cNvSpPr>
            <a:spLocks noGrp="1"/>
          </p:cNvSpPr>
          <p:nvPr>
            <p:ph type="dt" sz="half" idx="10"/>
          </p:nvPr>
        </p:nvSpPr>
        <p:spPr/>
        <p:txBody>
          <a:bodyPr/>
          <a:lstStyle/>
          <a:p>
            <a:r>
              <a:rPr lang="it-IT" smtClean="0"/>
              <a:t>19 Marzo 2019</a:t>
            </a:r>
            <a:endParaRPr lang="it-IT"/>
          </a:p>
        </p:txBody>
      </p:sp>
      <p:sp>
        <p:nvSpPr>
          <p:cNvPr id="3" name="Segnaposto piè di pagina 2"/>
          <p:cNvSpPr>
            <a:spLocks noGrp="1"/>
          </p:cNvSpPr>
          <p:nvPr>
            <p:ph type="ftr" sz="quarter" idx="11"/>
          </p:nvPr>
        </p:nvSpPr>
        <p:spPr/>
        <p:txBody>
          <a:bodyPr/>
          <a:lstStyle/>
          <a:p>
            <a:r>
              <a:rPr lang="it-IT" smtClean="0"/>
              <a:t>Lezione di orientamento</a:t>
            </a:r>
            <a:endParaRPr lang="it-IT"/>
          </a:p>
        </p:txBody>
      </p:sp>
      <p:sp>
        <p:nvSpPr>
          <p:cNvPr id="4" name="Segnaposto numero diapositiva 3"/>
          <p:cNvSpPr>
            <a:spLocks noGrp="1"/>
          </p:cNvSpPr>
          <p:nvPr>
            <p:ph type="sldNum" sz="quarter" idx="12"/>
          </p:nvPr>
        </p:nvSpPr>
        <p:spPr/>
        <p:txBody>
          <a:bodyPr/>
          <a:lstStyle/>
          <a:p>
            <a:fld id="{EE452C56-0187-4AC5-8618-9DA564E212B3}" type="slidenum">
              <a:rPr lang="it-IT" smtClean="0"/>
              <a:t>21</a:t>
            </a:fld>
            <a:endParaRPr lang="it-IT"/>
          </a:p>
        </p:txBody>
      </p:sp>
    </p:spTree>
    <p:extLst>
      <p:ext uri="{BB962C8B-B14F-4D97-AF65-F5344CB8AC3E}">
        <p14:creationId xmlns:p14="http://schemas.microsoft.com/office/powerpoint/2010/main" val="306442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John Nash</a:t>
            </a:r>
            <a:endParaRPr lang="it-IT" dirty="0"/>
          </a:p>
        </p:txBody>
      </p:sp>
      <p:sp>
        <p:nvSpPr>
          <p:cNvPr id="5" name="Segnaposto testo 4"/>
          <p:cNvSpPr>
            <a:spLocks noGrp="1"/>
          </p:cNvSpPr>
          <p:nvPr>
            <p:ph type="body" idx="1"/>
          </p:nvPr>
        </p:nvSpPr>
        <p:spPr/>
        <p:txBody>
          <a:bodyPr/>
          <a:lstStyle/>
          <a:p>
            <a:pPr algn="ctr"/>
            <a:r>
              <a:rPr lang="it-IT" dirty="0"/>
              <a:t>1 Nobel …</a:t>
            </a:r>
          </a:p>
        </p:txBody>
      </p:sp>
      <p:pic>
        <p:nvPicPr>
          <p:cNvPr id="4098" name="Picture 2" descr="Risultati immagini per beautiful mind locandina immagini"/>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7584862" y="2269480"/>
            <a:ext cx="2606043" cy="3951288"/>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testo 5"/>
          <p:cNvSpPr>
            <a:spLocks noGrp="1"/>
          </p:cNvSpPr>
          <p:nvPr>
            <p:ph type="body" sz="quarter" idx="3"/>
          </p:nvPr>
        </p:nvSpPr>
        <p:spPr/>
        <p:txBody>
          <a:bodyPr/>
          <a:lstStyle/>
          <a:p>
            <a:pPr algn="ctr"/>
            <a:r>
              <a:rPr lang="it-IT" dirty="0" smtClean="0"/>
              <a:t>…. e </a:t>
            </a:r>
            <a:r>
              <a:rPr lang="it-IT" dirty="0"/>
              <a:t>4 premi Oscar</a:t>
            </a:r>
          </a:p>
        </p:txBody>
      </p:sp>
      <p:pic>
        <p:nvPicPr>
          <p:cNvPr id="4100" name="Picture 4" descr="Risultati immagini per john nash immagini"/>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2135560" y="2269480"/>
            <a:ext cx="2963466" cy="3951288"/>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data 2"/>
          <p:cNvSpPr>
            <a:spLocks noGrp="1"/>
          </p:cNvSpPr>
          <p:nvPr>
            <p:ph type="dt" sz="half" idx="10"/>
          </p:nvPr>
        </p:nvSpPr>
        <p:spPr/>
        <p:txBody>
          <a:bodyPr/>
          <a:lstStyle/>
          <a:p>
            <a:r>
              <a:rPr lang="it-IT" smtClean="0"/>
              <a:t>19 Marzo 2019</a:t>
            </a:r>
            <a:endParaRPr lang="it-IT"/>
          </a:p>
        </p:txBody>
      </p:sp>
      <p:sp>
        <p:nvSpPr>
          <p:cNvPr id="4" name="Segnaposto piè di pagina 3"/>
          <p:cNvSpPr>
            <a:spLocks noGrp="1"/>
          </p:cNvSpPr>
          <p:nvPr>
            <p:ph type="ftr" sz="quarter" idx="11"/>
          </p:nvPr>
        </p:nvSpPr>
        <p:spPr/>
        <p:txBody>
          <a:bodyPr/>
          <a:lstStyle/>
          <a:p>
            <a:r>
              <a:rPr lang="it-IT" smtClean="0"/>
              <a:t>Lezione di orientamento</a:t>
            </a:r>
            <a:endParaRPr lang="it-IT"/>
          </a:p>
        </p:txBody>
      </p:sp>
      <p:sp>
        <p:nvSpPr>
          <p:cNvPr id="7" name="Segnaposto numero diapositiva 6"/>
          <p:cNvSpPr>
            <a:spLocks noGrp="1"/>
          </p:cNvSpPr>
          <p:nvPr>
            <p:ph type="sldNum" sz="quarter" idx="12"/>
          </p:nvPr>
        </p:nvSpPr>
        <p:spPr/>
        <p:txBody>
          <a:bodyPr/>
          <a:lstStyle/>
          <a:p>
            <a:fld id="{EE452C56-0187-4AC5-8618-9DA564E212B3}" type="slidenum">
              <a:rPr lang="it-IT" smtClean="0"/>
              <a:t>22</a:t>
            </a:fld>
            <a:endParaRPr lang="it-IT"/>
          </a:p>
        </p:txBody>
      </p:sp>
    </p:spTree>
    <p:extLst>
      <p:ext uri="{BB962C8B-B14F-4D97-AF65-F5344CB8AC3E}">
        <p14:creationId xmlns:p14="http://schemas.microsoft.com/office/powerpoint/2010/main" val="316623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wheel(1)">
                                      <p:cBhvr>
                                        <p:cTn id="10" dur="2000"/>
                                        <p:tgtEl>
                                          <p:spTgt spid="410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circle(in)">
                                      <p:cBhvr>
                                        <p:cTn id="15" dur="2000"/>
                                        <p:tgtEl>
                                          <p:spTgt spid="6">
                                            <p:txEl>
                                              <p:pRg st="0" end="0"/>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wheel(1)">
                                      <p:cBhvr>
                                        <p:cTn id="18"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Applicazione</a:t>
            </a:r>
            <a:endParaRPr lang="it-IT" dirty="0"/>
          </a:p>
        </p:txBody>
      </p:sp>
      <p:sp>
        <p:nvSpPr>
          <p:cNvPr id="4" name="Segnaposto contenuto 3"/>
          <p:cNvSpPr>
            <a:spLocks noGrp="1"/>
          </p:cNvSpPr>
          <p:nvPr>
            <p:ph sz="half" idx="1"/>
          </p:nvPr>
        </p:nvSpPr>
        <p:spPr>
          <a:xfrm>
            <a:off x="801384" y="1340768"/>
            <a:ext cx="5294616" cy="5328592"/>
          </a:xfrm>
        </p:spPr>
        <p:txBody>
          <a:bodyPr>
            <a:normAutofit/>
          </a:bodyPr>
          <a:lstStyle/>
          <a:p>
            <a:r>
              <a:rPr lang="it-IT" dirty="0" smtClean="0"/>
              <a:t>Pari o dispari</a:t>
            </a:r>
          </a:p>
          <a:p>
            <a:pPr lvl="1"/>
            <a:r>
              <a:rPr lang="it-IT" dirty="0" smtClean="0"/>
              <a:t>A ha puntato su pari mentre B su dispari</a:t>
            </a:r>
          </a:p>
          <a:p>
            <a:pPr lvl="1"/>
            <a:r>
              <a:rPr lang="it-IT" dirty="0" smtClean="0"/>
              <a:t>Entrambi hanno due strategie a disposizione</a:t>
            </a:r>
          </a:p>
          <a:p>
            <a:pPr lvl="1"/>
            <a:r>
              <a:rPr lang="it-IT" dirty="0" smtClean="0"/>
              <a:t>I pay-off rispecchiano l’esito comune del gioco</a:t>
            </a:r>
          </a:p>
          <a:p>
            <a:pPr lvl="1"/>
            <a:r>
              <a:rPr lang="it-IT" dirty="0" smtClean="0"/>
              <a:t>Quali sono le risposte ottime per ogni giocatore?</a:t>
            </a:r>
          </a:p>
          <a:p>
            <a:pPr lvl="1"/>
            <a:r>
              <a:rPr lang="it-IT" dirty="0" smtClean="0"/>
              <a:t>Vi sono equilibri di Nash?</a:t>
            </a:r>
          </a:p>
          <a:p>
            <a:pPr lvl="1"/>
            <a:r>
              <a:rPr lang="it-IT" dirty="0" smtClean="0"/>
              <a:t>La soluzione del gioco: equilibrio di Nash in strategie miste</a:t>
            </a:r>
            <a:endParaRPr lang="it-IT" dirty="0"/>
          </a:p>
        </p:txBody>
      </p:sp>
      <p:graphicFrame>
        <p:nvGraphicFramePr>
          <p:cNvPr id="6" name="Segnaposto contenuto 7"/>
          <p:cNvGraphicFramePr>
            <a:graphicFrameLocks noGrp="1"/>
          </p:cNvGraphicFramePr>
          <p:nvPr>
            <p:ph sz="half" idx="2"/>
            <p:extLst/>
          </p:nvPr>
        </p:nvGraphicFramePr>
        <p:xfrm>
          <a:off x="6384032" y="2564904"/>
          <a:ext cx="4067658" cy="2152096"/>
        </p:xfrm>
        <a:graphic>
          <a:graphicData uri="http://schemas.openxmlformats.org/drawingml/2006/table">
            <a:tbl>
              <a:tblPr firstRow="1" bandRow="1">
                <a:tableStyleId>{5C22544A-7EE6-4342-B048-85BDC9FD1C3A}</a:tableStyleId>
              </a:tblPr>
              <a:tblGrid>
                <a:gridCol w="799836">
                  <a:extLst>
                    <a:ext uri="{9D8B030D-6E8A-4147-A177-3AD203B41FA5}">
                      <a16:colId xmlns:a16="http://schemas.microsoft.com/office/drawing/2014/main" val="20000"/>
                    </a:ext>
                  </a:extLst>
                </a:gridCol>
                <a:gridCol w="1163397">
                  <a:extLst>
                    <a:ext uri="{9D8B030D-6E8A-4147-A177-3AD203B41FA5}">
                      <a16:colId xmlns:a16="http://schemas.microsoft.com/office/drawing/2014/main" val="20001"/>
                    </a:ext>
                  </a:extLst>
                </a:gridCol>
                <a:gridCol w="1095344">
                  <a:extLst>
                    <a:ext uri="{9D8B030D-6E8A-4147-A177-3AD203B41FA5}">
                      <a16:colId xmlns:a16="http://schemas.microsoft.com/office/drawing/2014/main" val="20002"/>
                    </a:ext>
                  </a:extLst>
                </a:gridCol>
                <a:gridCol w="1009081">
                  <a:extLst>
                    <a:ext uri="{9D8B030D-6E8A-4147-A177-3AD203B41FA5}">
                      <a16:colId xmlns:a16="http://schemas.microsoft.com/office/drawing/2014/main" val="20003"/>
                    </a:ext>
                  </a:extLst>
                </a:gridCol>
              </a:tblGrid>
              <a:tr h="538024">
                <a:tc>
                  <a:txBody>
                    <a:bodyPr/>
                    <a:lstStyle/>
                    <a:p>
                      <a:endParaRPr lang="it-IT" dirty="0"/>
                    </a:p>
                  </a:txBody>
                  <a:tcPr>
                    <a:solidFill>
                      <a:schemeClr val="bg1"/>
                    </a:solidFill>
                  </a:tcPr>
                </a:tc>
                <a:tc>
                  <a:txBody>
                    <a:bodyPr/>
                    <a:lstStyle/>
                    <a:p>
                      <a:endParaRPr lang="it-IT" dirty="0"/>
                    </a:p>
                  </a:txBody>
                  <a:tcPr>
                    <a:solidFill>
                      <a:schemeClr val="bg1"/>
                    </a:solidFill>
                  </a:tcPr>
                </a:tc>
                <a:tc gridSpan="2">
                  <a:txBody>
                    <a:bodyPr/>
                    <a:lstStyle/>
                    <a:p>
                      <a:pPr algn="ctr"/>
                      <a:r>
                        <a:rPr lang="it-IT" dirty="0" smtClean="0">
                          <a:solidFill>
                            <a:schemeClr val="tx1"/>
                          </a:solidFill>
                        </a:rPr>
                        <a:t>B</a:t>
                      </a:r>
                      <a:endParaRPr lang="it-IT" dirty="0">
                        <a:solidFill>
                          <a:schemeClr val="tx1"/>
                        </a:solidFill>
                      </a:endParaRPr>
                    </a:p>
                  </a:txBody>
                  <a:tcPr>
                    <a:solidFill>
                      <a:schemeClr val="bg1"/>
                    </a:solidFill>
                  </a:tcPr>
                </a:tc>
                <a:tc hMerge="1">
                  <a:txBody>
                    <a:bodyPr/>
                    <a:lstStyle/>
                    <a:p>
                      <a:endParaRPr lang="it-IT" dirty="0"/>
                    </a:p>
                  </a:txBody>
                  <a:tcPr>
                    <a:solidFill>
                      <a:schemeClr val="bg1"/>
                    </a:solidFill>
                  </a:tcPr>
                </a:tc>
                <a:extLst>
                  <a:ext uri="{0D108BD9-81ED-4DB2-BD59-A6C34878D82A}">
                    <a16:rowId xmlns:a16="http://schemas.microsoft.com/office/drawing/2014/main" val="10000"/>
                  </a:ext>
                </a:extLst>
              </a:tr>
              <a:tr h="538024">
                <a:tc>
                  <a:txBody>
                    <a:bodyPr/>
                    <a:lstStyle/>
                    <a:p>
                      <a:endParaRPr lang="it-IT" dirty="0"/>
                    </a:p>
                  </a:txBody>
                  <a:tcPr>
                    <a:solidFill>
                      <a:schemeClr val="bg1"/>
                    </a:solidFill>
                  </a:tcPr>
                </a:tc>
                <a:tc>
                  <a:txBody>
                    <a:bodyPr/>
                    <a:lstStyle/>
                    <a:p>
                      <a:endParaRPr lang="it-IT" dirty="0"/>
                    </a:p>
                  </a:txBody>
                  <a:tcPr anchor="ctr">
                    <a:solidFill>
                      <a:schemeClr val="bg1"/>
                    </a:solidFill>
                  </a:tcPr>
                </a:tc>
                <a:tc>
                  <a:txBody>
                    <a:bodyPr/>
                    <a:lstStyle/>
                    <a:p>
                      <a:pPr algn="ctr"/>
                      <a:r>
                        <a:rPr lang="it-IT" dirty="0" smtClean="0"/>
                        <a:t>pari</a:t>
                      </a:r>
                      <a:endParaRPr lang="it-IT" dirty="0"/>
                    </a:p>
                  </a:txBody>
                  <a:tcPr anchor="ctr"/>
                </a:tc>
                <a:tc>
                  <a:txBody>
                    <a:bodyPr/>
                    <a:lstStyle/>
                    <a:p>
                      <a:pPr algn="ctr"/>
                      <a:r>
                        <a:rPr lang="it-IT" dirty="0" smtClean="0"/>
                        <a:t>dispari</a:t>
                      </a:r>
                      <a:endParaRPr lang="it-IT" dirty="0"/>
                    </a:p>
                  </a:txBody>
                  <a:tcPr anchor="ctr"/>
                </a:tc>
                <a:extLst>
                  <a:ext uri="{0D108BD9-81ED-4DB2-BD59-A6C34878D82A}">
                    <a16:rowId xmlns:a16="http://schemas.microsoft.com/office/drawing/2014/main" val="10001"/>
                  </a:ext>
                </a:extLst>
              </a:tr>
              <a:tr h="538024">
                <a:tc rowSpan="2">
                  <a:txBody>
                    <a:bodyPr/>
                    <a:lstStyle/>
                    <a:p>
                      <a:pPr algn="ctr"/>
                      <a:endParaRPr lang="it-IT" b="1" dirty="0" smtClean="0"/>
                    </a:p>
                    <a:p>
                      <a:pPr algn="ctr"/>
                      <a:r>
                        <a:rPr lang="it-IT" b="1" dirty="0" smtClean="0"/>
                        <a:t>       A</a:t>
                      </a:r>
                      <a:endParaRPr lang="it-IT" b="1" dirty="0"/>
                    </a:p>
                  </a:txBody>
                  <a:tcPr>
                    <a:solidFill>
                      <a:schemeClr val="bg1"/>
                    </a:solidFill>
                  </a:tcPr>
                </a:tc>
                <a:tc>
                  <a:txBody>
                    <a:bodyPr/>
                    <a:lstStyle/>
                    <a:p>
                      <a:pPr algn="ctr"/>
                      <a:r>
                        <a:rPr lang="it-IT" dirty="0" smtClean="0"/>
                        <a:t>pari</a:t>
                      </a:r>
                      <a:endParaRPr lang="it-IT" dirty="0"/>
                    </a:p>
                  </a:txBody>
                  <a:tcPr anchor="ctr">
                    <a:solidFill>
                      <a:schemeClr val="accent1">
                        <a:lumMod val="20000"/>
                        <a:lumOff val="80000"/>
                      </a:schemeClr>
                    </a:solidFill>
                  </a:tcPr>
                </a:tc>
                <a:tc>
                  <a:txBody>
                    <a:bodyPr/>
                    <a:lstStyle/>
                    <a:p>
                      <a:pPr algn="ctr"/>
                      <a:r>
                        <a:rPr lang="it-IT" i="1" u="none" dirty="0" smtClean="0"/>
                        <a:t>1,-1</a:t>
                      </a:r>
                      <a:endParaRPr lang="it-IT" i="1" u="none" dirty="0"/>
                    </a:p>
                  </a:txBody>
                  <a:tcPr anchor="ctr">
                    <a:solidFill>
                      <a:schemeClr val="accent3">
                        <a:lumMod val="60000"/>
                        <a:lumOff val="40000"/>
                      </a:schemeClr>
                    </a:solidFill>
                  </a:tcPr>
                </a:tc>
                <a:tc>
                  <a:txBody>
                    <a:bodyPr/>
                    <a:lstStyle/>
                    <a:p>
                      <a:pPr algn="ctr"/>
                      <a:r>
                        <a:rPr lang="it-IT" i="1" u="none" dirty="0" smtClean="0"/>
                        <a:t>-1,1</a:t>
                      </a:r>
                      <a:endParaRPr lang="it-IT" i="1" u="none" dirty="0"/>
                    </a:p>
                  </a:txBody>
                  <a:tcPr anchor="ctr">
                    <a:solidFill>
                      <a:schemeClr val="accent3">
                        <a:lumMod val="60000"/>
                        <a:lumOff val="40000"/>
                      </a:schemeClr>
                    </a:solidFill>
                  </a:tcPr>
                </a:tc>
                <a:extLst>
                  <a:ext uri="{0D108BD9-81ED-4DB2-BD59-A6C34878D82A}">
                    <a16:rowId xmlns:a16="http://schemas.microsoft.com/office/drawing/2014/main" val="10002"/>
                  </a:ext>
                </a:extLst>
              </a:tr>
              <a:tr h="538024">
                <a:tc vMerge="1">
                  <a:txBody>
                    <a:bodyPr/>
                    <a:lstStyle/>
                    <a:p>
                      <a:endParaRPr lang="it-IT" dirty="0"/>
                    </a:p>
                  </a:txBody>
                  <a:tcPr>
                    <a:solidFill>
                      <a:schemeClr val="bg1"/>
                    </a:solidFill>
                  </a:tcPr>
                </a:tc>
                <a:tc>
                  <a:txBody>
                    <a:bodyPr/>
                    <a:lstStyle/>
                    <a:p>
                      <a:pPr algn="ctr"/>
                      <a:r>
                        <a:rPr lang="it-IT" dirty="0" smtClean="0"/>
                        <a:t>dispari</a:t>
                      </a:r>
                      <a:endParaRPr lang="it-IT" dirty="0"/>
                    </a:p>
                  </a:txBody>
                  <a:tcPr anchor="ctr">
                    <a:solidFill>
                      <a:schemeClr val="accent1">
                        <a:lumMod val="20000"/>
                        <a:lumOff val="80000"/>
                      </a:schemeClr>
                    </a:solidFill>
                  </a:tcPr>
                </a:tc>
                <a:tc>
                  <a:txBody>
                    <a:bodyPr/>
                    <a:lstStyle/>
                    <a:p>
                      <a:pPr algn="ctr"/>
                      <a:r>
                        <a:rPr lang="it-IT" i="1" u="none" dirty="0" smtClean="0"/>
                        <a:t>-1,1</a:t>
                      </a:r>
                      <a:endParaRPr lang="it-IT" i="1" u="none" dirty="0"/>
                    </a:p>
                  </a:txBody>
                  <a:tcPr anchor="ctr">
                    <a:solidFill>
                      <a:schemeClr val="accent3">
                        <a:lumMod val="60000"/>
                        <a:lumOff val="40000"/>
                      </a:schemeClr>
                    </a:solidFill>
                  </a:tcPr>
                </a:tc>
                <a:tc>
                  <a:txBody>
                    <a:bodyPr/>
                    <a:lstStyle/>
                    <a:p>
                      <a:pPr algn="ctr"/>
                      <a:r>
                        <a:rPr lang="it-IT" i="1" u="none" dirty="0" smtClean="0"/>
                        <a:t>1,-1</a:t>
                      </a:r>
                      <a:endParaRPr lang="it-IT" i="1" u="none" dirty="0"/>
                    </a:p>
                  </a:txBody>
                  <a:tcPr anchor="ctr">
                    <a:solidFill>
                      <a:schemeClr val="accent3">
                        <a:lumMod val="60000"/>
                        <a:lumOff val="40000"/>
                      </a:schemeClr>
                    </a:solidFill>
                  </a:tcPr>
                </a:tc>
                <a:extLst>
                  <a:ext uri="{0D108BD9-81ED-4DB2-BD59-A6C34878D82A}">
                    <a16:rowId xmlns:a16="http://schemas.microsoft.com/office/drawing/2014/main" val="10003"/>
                  </a:ext>
                </a:extLst>
              </a:tr>
            </a:tbl>
          </a:graphicData>
        </a:graphic>
      </p:graphicFrame>
      <p:graphicFrame>
        <p:nvGraphicFramePr>
          <p:cNvPr id="5" name="Segnaposto contenuto 7"/>
          <p:cNvGraphicFramePr>
            <a:graphicFrameLocks/>
          </p:cNvGraphicFramePr>
          <p:nvPr>
            <p:extLst/>
          </p:nvPr>
        </p:nvGraphicFramePr>
        <p:xfrm>
          <a:off x="6384032" y="2564904"/>
          <a:ext cx="4067658" cy="2152096"/>
        </p:xfrm>
        <a:graphic>
          <a:graphicData uri="http://schemas.openxmlformats.org/drawingml/2006/table">
            <a:tbl>
              <a:tblPr firstRow="1" bandRow="1">
                <a:tableStyleId>{5C22544A-7EE6-4342-B048-85BDC9FD1C3A}</a:tableStyleId>
              </a:tblPr>
              <a:tblGrid>
                <a:gridCol w="799836">
                  <a:extLst>
                    <a:ext uri="{9D8B030D-6E8A-4147-A177-3AD203B41FA5}">
                      <a16:colId xmlns:a16="http://schemas.microsoft.com/office/drawing/2014/main" val="20000"/>
                    </a:ext>
                  </a:extLst>
                </a:gridCol>
                <a:gridCol w="1163397">
                  <a:extLst>
                    <a:ext uri="{9D8B030D-6E8A-4147-A177-3AD203B41FA5}">
                      <a16:colId xmlns:a16="http://schemas.microsoft.com/office/drawing/2014/main" val="20001"/>
                    </a:ext>
                  </a:extLst>
                </a:gridCol>
                <a:gridCol w="1095344">
                  <a:extLst>
                    <a:ext uri="{9D8B030D-6E8A-4147-A177-3AD203B41FA5}">
                      <a16:colId xmlns:a16="http://schemas.microsoft.com/office/drawing/2014/main" val="20002"/>
                    </a:ext>
                  </a:extLst>
                </a:gridCol>
                <a:gridCol w="1009081">
                  <a:extLst>
                    <a:ext uri="{9D8B030D-6E8A-4147-A177-3AD203B41FA5}">
                      <a16:colId xmlns:a16="http://schemas.microsoft.com/office/drawing/2014/main" val="20003"/>
                    </a:ext>
                  </a:extLst>
                </a:gridCol>
              </a:tblGrid>
              <a:tr h="538024">
                <a:tc>
                  <a:txBody>
                    <a:bodyPr/>
                    <a:lstStyle/>
                    <a:p>
                      <a:endParaRPr lang="it-IT" dirty="0"/>
                    </a:p>
                  </a:txBody>
                  <a:tcPr>
                    <a:solidFill>
                      <a:schemeClr val="bg1"/>
                    </a:solidFill>
                  </a:tcPr>
                </a:tc>
                <a:tc>
                  <a:txBody>
                    <a:bodyPr/>
                    <a:lstStyle/>
                    <a:p>
                      <a:endParaRPr lang="it-IT" dirty="0"/>
                    </a:p>
                  </a:txBody>
                  <a:tcPr>
                    <a:solidFill>
                      <a:schemeClr val="bg1"/>
                    </a:solidFill>
                  </a:tcPr>
                </a:tc>
                <a:tc gridSpan="2">
                  <a:txBody>
                    <a:bodyPr/>
                    <a:lstStyle/>
                    <a:p>
                      <a:pPr algn="ctr"/>
                      <a:r>
                        <a:rPr lang="it-IT" dirty="0" smtClean="0">
                          <a:solidFill>
                            <a:schemeClr val="tx1"/>
                          </a:solidFill>
                        </a:rPr>
                        <a:t>B</a:t>
                      </a:r>
                      <a:endParaRPr lang="it-IT" dirty="0">
                        <a:solidFill>
                          <a:schemeClr val="tx1"/>
                        </a:solidFill>
                      </a:endParaRPr>
                    </a:p>
                  </a:txBody>
                  <a:tcPr>
                    <a:solidFill>
                      <a:schemeClr val="bg1"/>
                    </a:solidFill>
                  </a:tcPr>
                </a:tc>
                <a:tc hMerge="1">
                  <a:txBody>
                    <a:bodyPr/>
                    <a:lstStyle/>
                    <a:p>
                      <a:endParaRPr lang="it-IT" dirty="0"/>
                    </a:p>
                  </a:txBody>
                  <a:tcPr>
                    <a:solidFill>
                      <a:schemeClr val="bg1"/>
                    </a:solidFill>
                  </a:tcPr>
                </a:tc>
                <a:extLst>
                  <a:ext uri="{0D108BD9-81ED-4DB2-BD59-A6C34878D82A}">
                    <a16:rowId xmlns:a16="http://schemas.microsoft.com/office/drawing/2014/main" val="10000"/>
                  </a:ext>
                </a:extLst>
              </a:tr>
              <a:tr h="538024">
                <a:tc>
                  <a:txBody>
                    <a:bodyPr/>
                    <a:lstStyle/>
                    <a:p>
                      <a:endParaRPr lang="it-IT" dirty="0"/>
                    </a:p>
                  </a:txBody>
                  <a:tcPr>
                    <a:solidFill>
                      <a:schemeClr val="bg1"/>
                    </a:solidFill>
                  </a:tcPr>
                </a:tc>
                <a:tc>
                  <a:txBody>
                    <a:bodyPr/>
                    <a:lstStyle/>
                    <a:p>
                      <a:endParaRPr lang="it-IT" dirty="0"/>
                    </a:p>
                  </a:txBody>
                  <a:tcPr anchor="ctr">
                    <a:solidFill>
                      <a:schemeClr val="bg1"/>
                    </a:solidFill>
                  </a:tcPr>
                </a:tc>
                <a:tc>
                  <a:txBody>
                    <a:bodyPr/>
                    <a:lstStyle/>
                    <a:p>
                      <a:pPr algn="ctr"/>
                      <a:r>
                        <a:rPr lang="it-IT" dirty="0" smtClean="0"/>
                        <a:t>pari</a:t>
                      </a:r>
                      <a:endParaRPr lang="it-IT" dirty="0"/>
                    </a:p>
                  </a:txBody>
                  <a:tcPr anchor="ctr"/>
                </a:tc>
                <a:tc>
                  <a:txBody>
                    <a:bodyPr/>
                    <a:lstStyle/>
                    <a:p>
                      <a:pPr algn="ctr"/>
                      <a:r>
                        <a:rPr lang="it-IT" dirty="0" smtClean="0"/>
                        <a:t>dispari</a:t>
                      </a:r>
                      <a:endParaRPr lang="it-IT" dirty="0"/>
                    </a:p>
                  </a:txBody>
                  <a:tcPr anchor="ctr"/>
                </a:tc>
                <a:extLst>
                  <a:ext uri="{0D108BD9-81ED-4DB2-BD59-A6C34878D82A}">
                    <a16:rowId xmlns:a16="http://schemas.microsoft.com/office/drawing/2014/main" val="10001"/>
                  </a:ext>
                </a:extLst>
              </a:tr>
              <a:tr h="538024">
                <a:tc rowSpan="2">
                  <a:txBody>
                    <a:bodyPr/>
                    <a:lstStyle/>
                    <a:p>
                      <a:pPr algn="ctr"/>
                      <a:endParaRPr lang="it-IT" b="1" dirty="0" smtClean="0"/>
                    </a:p>
                    <a:p>
                      <a:pPr algn="ctr"/>
                      <a:r>
                        <a:rPr lang="it-IT" b="1" dirty="0" smtClean="0"/>
                        <a:t>       A</a:t>
                      </a:r>
                      <a:endParaRPr lang="it-IT" b="1" dirty="0"/>
                    </a:p>
                  </a:txBody>
                  <a:tcPr>
                    <a:solidFill>
                      <a:schemeClr val="bg1"/>
                    </a:solidFill>
                  </a:tcPr>
                </a:tc>
                <a:tc>
                  <a:txBody>
                    <a:bodyPr/>
                    <a:lstStyle/>
                    <a:p>
                      <a:pPr algn="ctr"/>
                      <a:r>
                        <a:rPr lang="it-IT" dirty="0" smtClean="0"/>
                        <a:t>pari</a:t>
                      </a:r>
                      <a:endParaRPr lang="it-IT" dirty="0"/>
                    </a:p>
                  </a:txBody>
                  <a:tcPr anchor="ctr">
                    <a:solidFill>
                      <a:schemeClr val="accent1">
                        <a:lumMod val="20000"/>
                        <a:lumOff val="80000"/>
                      </a:schemeClr>
                    </a:solidFill>
                  </a:tcPr>
                </a:tc>
                <a:tc>
                  <a:txBody>
                    <a:bodyPr/>
                    <a:lstStyle/>
                    <a:p>
                      <a:pPr algn="ctr"/>
                      <a:r>
                        <a:rPr lang="it-IT" i="1" u="sng" dirty="0" smtClean="0"/>
                        <a:t>1</a:t>
                      </a:r>
                      <a:r>
                        <a:rPr lang="it-IT" i="1" u="none" dirty="0" smtClean="0"/>
                        <a:t>,-1</a:t>
                      </a:r>
                      <a:endParaRPr lang="it-IT" i="1" u="none" dirty="0"/>
                    </a:p>
                  </a:txBody>
                  <a:tcPr anchor="ctr">
                    <a:solidFill>
                      <a:schemeClr val="accent3">
                        <a:lumMod val="60000"/>
                        <a:lumOff val="40000"/>
                      </a:schemeClr>
                    </a:solidFill>
                  </a:tcPr>
                </a:tc>
                <a:tc>
                  <a:txBody>
                    <a:bodyPr/>
                    <a:lstStyle/>
                    <a:p>
                      <a:pPr algn="ctr"/>
                      <a:r>
                        <a:rPr lang="it-IT" i="1" u="none" dirty="0" smtClean="0"/>
                        <a:t>-1,</a:t>
                      </a:r>
                      <a:r>
                        <a:rPr lang="it-IT" i="1" u="sng" dirty="0" smtClean="0"/>
                        <a:t>1</a:t>
                      </a:r>
                      <a:endParaRPr lang="it-IT" i="1" u="sng" dirty="0"/>
                    </a:p>
                  </a:txBody>
                  <a:tcPr anchor="ctr">
                    <a:solidFill>
                      <a:schemeClr val="accent3">
                        <a:lumMod val="60000"/>
                        <a:lumOff val="40000"/>
                      </a:schemeClr>
                    </a:solidFill>
                  </a:tcPr>
                </a:tc>
                <a:extLst>
                  <a:ext uri="{0D108BD9-81ED-4DB2-BD59-A6C34878D82A}">
                    <a16:rowId xmlns:a16="http://schemas.microsoft.com/office/drawing/2014/main" val="10002"/>
                  </a:ext>
                </a:extLst>
              </a:tr>
              <a:tr h="538024">
                <a:tc vMerge="1">
                  <a:txBody>
                    <a:bodyPr/>
                    <a:lstStyle/>
                    <a:p>
                      <a:endParaRPr lang="it-IT" dirty="0"/>
                    </a:p>
                  </a:txBody>
                  <a:tcPr>
                    <a:solidFill>
                      <a:schemeClr val="bg1"/>
                    </a:solidFill>
                  </a:tcPr>
                </a:tc>
                <a:tc>
                  <a:txBody>
                    <a:bodyPr/>
                    <a:lstStyle/>
                    <a:p>
                      <a:pPr algn="ctr"/>
                      <a:r>
                        <a:rPr lang="it-IT" dirty="0" smtClean="0"/>
                        <a:t>dispari</a:t>
                      </a:r>
                      <a:endParaRPr lang="it-IT" dirty="0"/>
                    </a:p>
                  </a:txBody>
                  <a:tcPr anchor="ctr">
                    <a:solidFill>
                      <a:schemeClr val="accent1">
                        <a:lumMod val="20000"/>
                        <a:lumOff val="80000"/>
                      </a:schemeClr>
                    </a:solidFill>
                  </a:tcPr>
                </a:tc>
                <a:tc>
                  <a:txBody>
                    <a:bodyPr/>
                    <a:lstStyle/>
                    <a:p>
                      <a:pPr algn="ctr"/>
                      <a:r>
                        <a:rPr lang="it-IT" i="1" u="none" dirty="0" smtClean="0"/>
                        <a:t>-1,</a:t>
                      </a:r>
                      <a:r>
                        <a:rPr lang="it-IT" i="1" u="sng" dirty="0" smtClean="0"/>
                        <a:t>1</a:t>
                      </a:r>
                      <a:endParaRPr lang="it-IT" i="1" u="sng" dirty="0"/>
                    </a:p>
                  </a:txBody>
                  <a:tcPr anchor="ctr">
                    <a:solidFill>
                      <a:schemeClr val="accent3">
                        <a:lumMod val="60000"/>
                        <a:lumOff val="40000"/>
                      </a:schemeClr>
                    </a:solidFill>
                  </a:tcPr>
                </a:tc>
                <a:tc>
                  <a:txBody>
                    <a:bodyPr/>
                    <a:lstStyle/>
                    <a:p>
                      <a:pPr algn="ctr"/>
                      <a:r>
                        <a:rPr lang="it-IT" i="1" u="sng" dirty="0" smtClean="0"/>
                        <a:t>1</a:t>
                      </a:r>
                      <a:r>
                        <a:rPr lang="it-IT" i="1" u="none" dirty="0" smtClean="0"/>
                        <a:t>,-1</a:t>
                      </a:r>
                      <a:endParaRPr lang="it-IT" i="1" u="none" dirty="0"/>
                    </a:p>
                  </a:txBody>
                  <a:tcPr anchor="ctr">
                    <a:solidFill>
                      <a:schemeClr val="accent3">
                        <a:lumMod val="60000"/>
                        <a:lumOff val="40000"/>
                      </a:schemeClr>
                    </a:solidFill>
                  </a:tcPr>
                </a:tc>
                <a:extLst>
                  <a:ext uri="{0D108BD9-81ED-4DB2-BD59-A6C34878D82A}">
                    <a16:rowId xmlns:a16="http://schemas.microsoft.com/office/drawing/2014/main" val="10003"/>
                  </a:ext>
                </a:extLst>
              </a:tr>
            </a:tbl>
          </a:graphicData>
        </a:graphic>
      </p:graphicFrame>
      <p:sp>
        <p:nvSpPr>
          <p:cNvPr id="3" name="Segnaposto data 2"/>
          <p:cNvSpPr>
            <a:spLocks noGrp="1"/>
          </p:cNvSpPr>
          <p:nvPr>
            <p:ph type="dt" sz="half" idx="10"/>
          </p:nvPr>
        </p:nvSpPr>
        <p:spPr/>
        <p:txBody>
          <a:bodyPr/>
          <a:lstStyle/>
          <a:p>
            <a:r>
              <a:rPr lang="it-IT" smtClean="0"/>
              <a:t>19 Marzo 2019</a:t>
            </a:r>
            <a:endParaRPr lang="it-IT"/>
          </a:p>
        </p:txBody>
      </p:sp>
      <p:sp>
        <p:nvSpPr>
          <p:cNvPr id="7" name="Segnaposto piè di pagina 6"/>
          <p:cNvSpPr>
            <a:spLocks noGrp="1"/>
          </p:cNvSpPr>
          <p:nvPr>
            <p:ph type="ftr" sz="quarter" idx="11"/>
          </p:nvPr>
        </p:nvSpPr>
        <p:spPr/>
        <p:txBody>
          <a:bodyPr/>
          <a:lstStyle/>
          <a:p>
            <a:r>
              <a:rPr lang="it-IT" smtClean="0"/>
              <a:t>Lezione di orientamento</a:t>
            </a:r>
            <a:endParaRPr lang="it-IT"/>
          </a:p>
        </p:txBody>
      </p:sp>
      <p:sp>
        <p:nvSpPr>
          <p:cNvPr id="8" name="Segnaposto numero diapositiva 7"/>
          <p:cNvSpPr>
            <a:spLocks noGrp="1"/>
          </p:cNvSpPr>
          <p:nvPr>
            <p:ph type="sldNum" sz="quarter" idx="12"/>
          </p:nvPr>
        </p:nvSpPr>
        <p:spPr/>
        <p:txBody>
          <a:bodyPr/>
          <a:lstStyle/>
          <a:p>
            <a:fld id="{EE452C56-0187-4AC5-8618-9DA564E212B3}" type="slidenum">
              <a:rPr lang="it-IT" smtClean="0"/>
              <a:t>23</a:t>
            </a:fld>
            <a:endParaRPr lang="it-IT"/>
          </a:p>
        </p:txBody>
      </p:sp>
    </p:spTree>
    <p:extLst>
      <p:ext uri="{BB962C8B-B14F-4D97-AF65-F5344CB8AC3E}">
        <p14:creationId xmlns:p14="http://schemas.microsoft.com/office/powerpoint/2010/main" val="118387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additive="base">
                                        <p:cTn id="4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additive="base">
                                        <p:cTn id="5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a:t>L’insostenibile scienza dei calci di rigore/2</a:t>
            </a:r>
            <a:r>
              <a:rPr lang="it-IT" b="1" dirty="0" smtClean="0"/>
              <a:t/>
            </a:r>
            <a:br>
              <a:rPr lang="it-IT" b="1" dirty="0" smtClean="0"/>
            </a:br>
            <a:r>
              <a:rPr lang="it-IT" sz="1800" b="1" dirty="0"/>
              <a:t>http://storiedicalcio.altervista.org/blog/scienza-calci-rigore.html</a:t>
            </a:r>
            <a:endParaRPr lang="it-IT" dirty="0"/>
          </a:p>
        </p:txBody>
      </p:sp>
      <p:sp>
        <p:nvSpPr>
          <p:cNvPr id="3" name="Segnaposto contenuto 2"/>
          <p:cNvSpPr>
            <a:spLocks noGrp="1"/>
          </p:cNvSpPr>
          <p:nvPr>
            <p:ph idx="1"/>
          </p:nvPr>
        </p:nvSpPr>
        <p:spPr/>
        <p:txBody>
          <a:bodyPr>
            <a:noAutofit/>
          </a:bodyPr>
          <a:lstStyle/>
          <a:p>
            <a:pPr marL="0" indent="0">
              <a:buNone/>
            </a:pPr>
            <a:r>
              <a:rPr lang="it-IT" sz="2200" dirty="0"/>
              <a:t>Secondo la game </a:t>
            </a:r>
            <a:r>
              <a:rPr lang="it-IT" sz="2200" dirty="0" err="1"/>
              <a:t>theory</a:t>
            </a:r>
            <a:r>
              <a:rPr lang="it-IT" sz="2200" dirty="0"/>
              <a:t>, un rigore è un tipico gioco a somma-zero tra due partecipanti (tiratore e portiere), cioè la mossa vincente di un giocatore corrisponde sempre a una perdita per l’altro. In ambito economico, il premio Nobel John </a:t>
            </a:r>
            <a:r>
              <a:rPr lang="it-IT" sz="2200" dirty="0" err="1"/>
              <a:t>Forbes</a:t>
            </a:r>
            <a:r>
              <a:rPr lang="it-IT" sz="2200" dirty="0"/>
              <a:t> Nash Jr. ha teorizzato come in interazioni di questo tipo la strategia migliore, e quindi razionale, ….</a:t>
            </a:r>
          </a:p>
          <a:p>
            <a:pPr marL="0" indent="0">
              <a:buNone/>
            </a:pPr>
            <a:r>
              <a:rPr lang="it-IT" sz="2200" dirty="0"/>
              <a:t>… sia variare le proprie mosse in maniera imprevedibile, ottenendo il cosiddetto “equilibrio” che porta il suo nome, l’“equilibrio di Nash”. Cioè, di fatto, dovreste tirare a caso, proprio come in una lotteria. In questo specifico senso il buon vecchio Pizzul aveva ragione e la sapeva lunga. Ignacio Palacios-</a:t>
            </a:r>
            <a:r>
              <a:rPr lang="it-IT" sz="2200" dirty="0" err="1"/>
              <a:t>Huerta</a:t>
            </a:r>
            <a:r>
              <a:rPr lang="it-IT" sz="2200" dirty="0"/>
              <a:t> ha mostrato che la teoria di Nash è corretta non solo nel prescrivere come tirare, ma anche nel descrivere il comportamento dei calciatori in un campione raccolto tra il 1995 e il 2012, dove 9 mila rigori analizzati sono stati calciati in maniera imprevedibile e in proporzioni simili tra le varie direzioni disponibili.</a:t>
            </a:r>
          </a:p>
          <a:p>
            <a:pPr marL="0" indent="0">
              <a:buNone/>
            </a:pPr>
            <a:endParaRPr lang="it-IT" sz="2200" dirty="0"/>
          </a:p>
        </p:txBody>
      </p:sp>
      <p:sp>
        <p:nvSpPr>
          <p:cNvPr id="4" name="Segnaposto data 3"/>
          <p:cNvSpPr>
            <a:spLocks noGrp="1"/>
          </p:cNvSpPr>
          <p:nvPr>
            <p:ph type="dt" sz="half" idx="10"/>
          </p:nvPr>
        </p:nvSpPr>
        <p:spPr/>
        <p:txBody>
          <a:bodyPr/>
          <a:lstStyle/>
          <a:p>
            <a:r>
              <a:rPr lang="it-IT" smtClean="0"/>
              <a:t>19 Marzo 2019</a:t>
            </a:r>
            <a:endParaRPr lang="it-IT"/>
          </a:p>
        </p:txBody>
      </p:sp>
      <p:sp>
        <p:nvSpPr>
          <p:cNvPr id="5" name="Segnaposto piè di pagina 4"/>
          <p:cNvSpPr>
            <a:spLocks noGrp="1"/>
          </p:cNvSpPr>
          <p:nvPr>
            <p:ph type="ftr" sz="quarter" idx="11"/>
          </p:nvPr>
        </p:nvSpPr>
        <p:spPr/>
        <p:txBody>
          <a:bodyPr/>
          <a:lstStyle/>
          <a:p>
            <a:r>
              <a:rPr lang="it-IT" smtClean="0"/>
              <a:t>Lezione di orientamento</a:t>
            </a:r>
            <a:endParaRPr lang="it-IT"/>
          </a:p>
        </p:txBody>
      </p:sp>
      <p:sp>
        <p:nvSpPr>
          <p:cNvPr id="6" name="Segnaposto numero diapositiva 5"/>
          <p:cNvSpPr>
            <a:spLocks noGrp="1"/>
          </p:cNvSpPr>
          <p:nvPr>
            <p:ph type="sldNum" sz="quarter" idx="12"/>
          </p:nvPr>
        </p:nvSpPr>
        <p:spPr/>
        <p:txBody>
          <a:bodyPr/>
          <a:lstStyle/>
          <a:p>
            <a:fld id="{EE452C56-0187-4AC5-8618-9DA564E212B3}" type="slidenum">
              <a:rPr lang="it-IT" smtClean="0"/>
              <a:t>24</a:t>
            </a:fld>
            <a:endParaRPr lang="it-IT"/>
          </a:p>
        </p:txBody>
      </p:sp>
    </p:spTree>
    <p:extLst>
      <p:ext uri="{BB962C8B-B14F-4D97-AF65-F5344CB8AC3E}">
        <p14:creationId xmlns:p14="http://schemas.microsoft.com/office/powerpoint/2010/main" val="35265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stretch>
            <a:fillRect/>
          </a:stretch>
        </p:blipFill>
        <p:spPr>
          <a:xfrm>
            <a:off x="3647728" y="1052737"/>
            <a:ext cx="4547490" cy="4525963"/>
          </a:xfrm>
          <a:prstGeom prst="rect">
            <a:avLst/>
          </a:prstGeom>
        </p:spPr>
      </p:pic>
      <p:sp>
        <p:nvSpPr>
          <p:cNvPr id="2" name="Segnaposto data 1"/>
          <p:cNvSpPr>
            <a:spLocks noGrp="1"/>
          </p:cNvSpPr>
          <p:nvPr>
            <p:ph type="dt" sz="half" idx="10"/>
          </p:nvPr>
        </p:nvSpPr>
        <p:spPr/>
        <p:txBody>
          <a:bodyPr/>
          <a:lstStyle/>
          <a:p>
            <a:r>
              <a:rPr lang="it-IT" smtClean="0"/>
              <a:t>19 Marzo 2019</a:t>
            </a:r>
            <a:endParaRPr lang="it-IT"/>
          </a:p>
        </p:txBody>
      </p:sp>
      <p:sp>
        <p:nvSpPr>
          <p:cNvPr id="3" name="Segnaposto piè di pagina 2"/>
          <p:cNvSpPr>
            <a:spLocks noGrp="1"/>
          </p:cNvSpPr>
          <p:nvPr>
            <p:ph type="ftr" sz="quarter" idx="11"/>
          </p:nvPr>
        </p:nvSpPr>
        <p:spPr/>
        <p:txBody>
          <a:bodyPr/>
          <a:lstStyle/>
          <a:p>
            <a:r>
              <a:rPr lang="it-IT" smtClean="0"/>
              <a:t>Lezione di orientamento</a:t>
            </a:r>
            <a:endParaRPr lang="it-IT"/>
          </a:p>
        </p:txBody>
      </p:sp>
      <p:sp>
        <p:nvSpPr>
          <p:cNvPr id="4" name="Segnaposto numero diapositiva 3"/>
          <p:cNvSpPr>
            <a:spLocks noGrp="1"/>
          </p:cNvSpPr>
          <p:nvPr>
            <p:ph type="sldNum" sz="quarter" idx="12"/>
          </p:nvPr>
        </p:nvSpPr>
        <p:spPr/>
        <p:txBody>
          <a:bodyPr/>
          <a:lstStyle/>
          <a:p>
            <a:fld id="{EE452C56-0187-4AC5-8618-9DA564E212B3}" type="slidenum">
              <a:rPr lang="it-IT" smtClean="0"/>
              <a:t>25</a:t>
            </a:fld>
            <a:endParaRPr lang="it-IT"/>
          </a:p>
        </p:txBody>
      </p:sp>
    </p:spTree>
    <p:extLst>
      <p:ext uri="{BB962C8B-B14F-4D97-AF65-F5344CB8AC3E}">
        <p14:creationId xmlns:p14="http://schemas.microsoft.com/office/powerpoint/2010/main" val="3753146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316288" y="4800600"/>
            <a:ext cx="5486400" cy="1652736"/>
          </a:xfrm>
        </p:spPr>
        <p:txBody>
          <a:bodyPr>
            <a:normAutofit fontScale="90000"/>
          </a:bodyPr>
          <a:lstStyle/>
          <a:p>
            <a:pPr algn="ctr"/>
            <a:r>
              <a:rPr lang="it-IT" sz="2800" dirty="0">
                <a:hlinkClick r:id="rId2"/>
              </a:rPr>
              <a:t/>
            </a:r>
            <a:br>
              <a:rPr lang="it-IT" sz="2800" dirty="0">
                <a:hlinkClick r:id="rId2"/>
              </a:rPr>
            </a:br>
            <a:r>
              <a:rPr lang="it-IT" sz="2800" dirty="0">
                <a:hlinkClick r:id="rId2"/>
              </a:rPr>
              <a:t/>
            </a:r>
            <a:br>
              <a:rPr lang="it-IT" sz="2800" dirty="0">
                <a:hlinkClick r:id="rId2"/>
              </a:rPr>
            </a:br>
            <a:r>
              <a:rPr lang="it-IT" sz="2800" i="1" cap="small" dirty="0" err="1">
                <a:latin typeface="Informal Roman" panose="030604020304060B0204" pitchFamily="66" charset="0"/>
              </a:rPr>
              <a:t>Rebel</a:t>
            </a:r>
            <a:r>
              <a:rPr lang="it-IT" sz="2800" i="1" cap="small" dirty="0">
                <a:latin typeface="Informal Roman" panose="030604020304060B0204" pitchFamily="66" charset="0"/>
              </a:rPr>
              <a:t> </a:t>
            </a:r>
            <a:r>
              <a:rPr lang="it-IT" sz="2800" i="1" cap="small" dirty="0" err="1">
                <a:latin typeface="Informal Roman" panose="030604020304060B0204" pitchFamily="66" charset="0"/>
              </a:rPr>
              <a:t>Without</a:t>
            </a:r>
            <a:r>
              <a:rPr lang="it-IT" sz="2800" i="1" cap="small" dirty="0">
                <a:latin typeface="Informal Roman" panose="030604020304060B0204" pitchFamily="66" charset="0"/>
              </a:rPr>
              <a:t> A Cause</a:t>
            </a:r>
            <a:r>
              <a:rPr lang="it-IT" sz="2800" dirty="0">
                <a:hlinkClick r:id="rId2"/>
              </a:rPr>
              <a:t/>
            </a:r>
            <a:br>
              <a:rPr lang="it-IT" sz="2800" dirty="0">
                <a:hlinkClick r:id="rId2"/>
              </a:rPr>
            </a:br>
            <a:r>
              <a:rPr lang="it-IT" sz="2200" i="1" dirty="0" err="1">
                <a:hlinkClick r:id="rId2"/>
              </a:rPr>
              <a:t>Chicken</a:t>
            </a:r>
            <a:r>
              <a:rPr lang="it-IT" sz="2200" i="1" dirty="0">
                <a:hlinkClick r:id="rId2"/>
              </a:rPr>
              <a:t> game scene</a:t>
            </a:r>
            <a:r>
              <a:rPr lang="it-IT" sz="2200" i="1" dirty="0"/>
              <a:t> </a:t>
            </a:r>
            <a:r>
              <a:rPr lang="it-IT" sz="2800" dirty="0"/>
              <a:t/>
            </a:r>
            <a:br>
              <a:rPr lang="it-IT" sz="2800" dirty="0"/>
            </a:br>
            <a:r>
              <a:rPr lang="it-IT" sz="2800" dirty="0"/>
              <a:t/>
            </a:r>
            <a:br>
              <a:rPr lang="it-IT" sz="2800" dirty="0"/>
            </a:br>
            <a:r>
              <a:rPr lang="en-US" sz="1700" b="0" i="1" dirty="0"/>
              <a:t>“We are both heading for the cliff, who jumps first, is the Chicken”</a:t>
            </a:r>
            <a:br>
              <a:rPr lang="en-US" sz="1700" b="0" i="1" dirty="0"/>
            </a:br>
            <a:r>
              <a:rPr lang="it-IT" sz="1700" b="0" dirty="0"/>
              <a:t>https://www.youtube.com/watch?v=u7hZ9jKrwvo</a:t>
            </a:r>
          </a:p>
        </p:txBody>
      </p:sp>
      <p:pic>
        <p:nvPicPr>
          <p:cNvPr id="3" name="Segnaposto immagine 2"/>
          <p:cNvPicPr>
            <a:picLocks noGrp="1" noChangeAspect="1"/>
          </p:cNvPicPr>
          <p:nvPr>
            <p:ph type="pic" idx="1"/>
          </p:nvPr>
        </p:nvPicPr>
        <p:blipFill>
          <a:blip r:embed="rId3">
            <a:extLst>
              <a:ext uri="{28A0092B-C50C-407E-A947-70E740481C1C}">
                <a14:useLocalDpi xmlns:a14="http://schemas.microsoft.com/office/drawing/2010/main" val="0"/>
              </a:ext>
            </a:extLst>
          </a:blip>
          <a:srcRect l="12518" r="12518"/>
          <a:stretch>
            <a:fillRect/>
          </a:stretch>
        </p:blipFill>
        <p:spPr/>
      </p:pic>
      <p:sp>
        <p:nvSpPr>
          <p:cNvPr id="2" name="Segnaposto data 1"/>
          <p:cNvSpPr>
            <a:spLocks noGrp="1"/>
          </p:cNvSpPr>
          <p:nvPr>
            <p:ph type="dt" sz="half" idx="10"/>
          </p:nvPr>
        </p:nvSpPr>
        <p:spPr/>
        <p:txBody>
          <a:bodyPr/>
          <a:lstStyle/>
          <a:p>
            <a:r>
              <a:rPr lang="it-IT" smtClean="0"/>
              <a:t>19 Marzo 2019</a:t>
            </a:r>
            <a:endParaRPr lang="it-IT"/>
          </a:p>
        </p:txBody>
      </p:sp>
      <p:sp>
        <p:nvSpPr>
          <p:cNvPr id="5" name="Segnaposto piè di pagina 4"/>
          <p:cNvSpPr>
            <a:spLocks noGrp="1"/>
          </p:cNvSpPr>
          <p:nvPr>
            <p:ph type="ftr" sz="quarter" idx="11"/>
          </p:nvPr>
        </p:nvSpPr>
        <p:spPr/>
        <p:txBody>
          <a:bodyPr/>
          <a:lstStyle/>
          <a:p>
            <a:r>
              <a:rPr lang="it-IT" smtClean="0"/>
              <a:t>Lezione di orientamento</a:t>
            </a:r>
            <a:endParaRPr lang="it-IT"/>
          </a:p>
        </p:txBody>
      </p:sp>
      <p:sp>
        <p:nvSpPr>
          <p:cNvPr id="6" name="Segnaposto numero diapositiva 5"/>
          <p:cNvSpPr>
            <a:spLocks noGrp="1"/>
          </p:cNvSpPr>
          <p:nvPr>
            <p:ph type="sldNum" sz="quarter" idx="12"/>
          </p:nvPr>
        </p:nvSpPr>
        <p:spPr/>
        <p:txBody>
          <a:bodyPr/>
          <a:lstStyle/>
          <a:p>
            <a:fld id="{EE452C56-0187-4AC5-8618-9DA564E212B3}" type="slidenum">
              <a:rPr lang="it-IT" smtClean="0"/>
              <a:t>26</a:t>
            </a:fld>
            <a:endParaRPr lang="it-IT"/>
          </a:p>
        </p:txBody>
      </p:sp>
    </p:spTree>
    <p:extLst>
      <p:ext uri="{BB962C8B-B14F-4D97-AF65-F5344CB8AC3E}">
        <p14:creationId xmlns:p14="http://schemas.microsoft.com/office/powerpoint/2010/main" val="3844027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gioco del </a:t>
            </a:r>
            <a:r>
              <a:rPr lang="it-IT" dirty="0" smtClean="0"/>
              <a:t>coniglio</a:t>
            </a:r>
            <a:endParaRPr lang="it-IT" dirty="0"/>
          </a:p>
        </p:txBody>
      </p:sp>
      <p:sp>
        <p:nvSpPr>
          <p:cNvPr id="4" name="Segnaposto contenuto 3"/>
          <p:cNvSpPr>
            <a:spLocks noGrp="1"/>
          </p:cNvSpPr>
          <p:nvPr>
            <p:ph sz="half" idx="1"/>
          </p:nvPr>
        </p:nvSpPr>
        <p:spPr/>
        <p:txBody>
          <a:bodyPr>
            <a:normAutofit/>
          </a:bodyPr>
          <a:lstStyle/>
          <a:p>
            <a:pPr marL="527050" marR="84455" indent="-457200">
              <a:lnSpc>
                <a:spcPts val="2380"/>
              </a:lnSpc>
              <a:spcBef>
                <a:spcPts val="585"/>
              </a:spcBef>
              <a:tabLst>
                <a:tab pos="756920" algn="l"/>
              </a:tabLst>
            </a:pPr>
            <a:r>
              <a:rPr lang="it-IT" spc="-15" dirty="0" err="1" smtClean="0">
                <a:cs typeface="Calibri"/>
              </a:rPr>
              <a:t>Ji</a:t>
            </a:r>
            <a:r>
              <a:rPr lang="it-IT" spc="-20" dirty="0" err="1" smtClean="0">
                <a:cs typeface="Calibri"/>
              </a:rPr>
              <a:t>m</a:t>
            </a:r>
            <a:r>
              <a:rPr lang="it-IT" spc="15" dirty="0" smtClean="0">
                <a:cs typeface="Calibri"/>
              </a:rPr>
              <a:t> </a:t>
            </a:r>
            <a:r>
              <a:rPr lang="it-IT" spc="-15" dirty="0">
                <a:cs typeface="Calibri"/>
              </a:rPr>
              <a:t>e</a:t>
            </a:r>
            <a:r>
              <a:rPr lang="it-IT" spc="5" dirty="0">
                <a:cs typeface="Calibri"/>
              </a:rPr>
              <a:t> </a:t>
            </a:r>
            <a:r>
              <a:rPr lang="it-IT" spc="-20" dirty="0" err="1">
                <a:cs typeface="Calibri"/>
              </a:rPr>
              <a:t>H</a:t>
            </a:r>
            <a:r>
              <a:rPr lang="it-IT" spc="-15" dirty="0" err="1">
                <a:cs typeface="Calibri"/>
              </a:rPr>
              <a:t>a</a:t>
            </a:r>
            <a:r>
              <a:rPr lang="it-IT" dirty="0" err="1" smtClean="0">
                <a:cs typeface="Calibri"/>
              </a:rPr>
              <a:t>l</a:t>
            </a:r>
            <a:r>
              <a:rPr lang="it-IT" spc="-10" dirty="0">
                <a:cs typeface="Calibri"/>
              </a:rPr>
              <a:t> s</a:t>
            </a:r>
            <a:r>
              <a:rPr lang="it-IT" dirty="0" smtClean="0">
                <a:cs typeface="Calibri"/>
              </a:rPr>
              <a:t>i</a:t>
            </a:r>
            <a:r>
              <a:rPr lang="it-IT" spc="-10" dirty="0">
                <a:cs typeface="Calibri"/>
              </a:rPr>
              <a:t> </a:t>
            </a:r>
            <a:r>
              <a:rPr lang="it-IT" spc="-30" dirty="0">
                <a:cs typeface="Calibri"/>
              </a:rPr>
              <a:t>s</a:t>
            </a:r>
            <a:r>
              <a:rPr lang="it-IT" spc="-10" dirty="0">
                <a:cs typeface="Calibri"/>
              </a:rPr>
              <a:t>f</a:t>
            </a:r>
            <a:r>
              <a:rPr lang="it-IT" spc="-15" dirty="0">
                <a:cs typeface="Calibri"/>
              </a:rPr>
              <a:t>ida</a:t>
            </a:r>
            <a:r>
              <a:rPr lang="it-IT" spc="-20" dirty="0">
                <a:cs typeface="Calibri"/>
              </a:rPr>
              <a:t>n</a:t>
            </a:r>
            <a:r>
              <a:rPr lang="it-IT" spc="-15" dirty="0">
                <a:cs typeface="Calibri"/>
              </a:rPr>
              <a:t>o</a:t>
            </a:r>
            <a:r>
              <a:rPr lang="it-IT" spc="-5" dirty="0">
                <a:cs typeface="Calibri"/>
              </a:rPr>
              <a:t> </a:t>
            </a:r>
            <a:r>
              <a:rPr lang="it-IT" spc="-40" dirty="0">
                <a:cs typeface="Calibri"/>
              </a:rPr>
              <a:t>c</a:t>
            </a:r>
            <a:r>
              <a:rPr lang="it-IT" spc="-10" dirty="0">
                <a:cs typeface="Calibri"/>
              </a:rPr>
              <a:t>o</a:t>
            </a:r>
            <a:r>
              <a:rPr lang="it-IT" spc="-15" dirty="0">
                <a:cs typeface="Calibri"/>
              </a:rPr>
              <a:t>n</a:t>
            </a:r>
            <a:r>
              <a:rPr lang="it-IT" spc="-5" dirty="0">
                <a:cs typeface="Calibri"/>
              </a:rPr>
              <a:t> l</a:t>
            </a:r>
            <a:r>
              <a:rPr lang="it-IT" spc="-160" dirty="0">
                <a:cs typeface="Calibri"/>
              </a:rPr>
              <a:t>’</a:t>
            </a:r>
            <a:r>
              <a:rPr lang="it-IT" spc="-15" dirty="0">
                <a:cs typeface="Calibri"/>
              </a:rPr>
              <a:t>a</a:t>
            </a:r>
            <a:r>
              <a:rPr lang="it-IT" spc="-20" dirty="0">
                <a:cs typeface="Calibri"/>
              </a:rPr>
              <a:t>u</a:t>
            </a:r>
            <a:r>
              <a:rPr lang="it-IT" spc="-40" dirty="0">
                <a:cs typeface="Calibri"/>
              </a:rPr>
              <a:t>t</a:t>
            </a:r>
            <a:r>
              <a:rPr lang="it-IT" spc="-10" dirty="0">
                <a:cs typeface="Calibri"/>
              </a:rPr>
              <a:t>o:</a:t>
            </a:r>
            <a:r>
              <a:rPr lang="it-IT" spc="-5" dirty="0">
                <a:cs typeface="Calibri"/>
              </a:rPr>
              <a:t> </a:t>
            </a:r>
            <a:r>
              <a:rPr lang="it-IT" spc="-15" dirty="0">
                <a:cs typeface="Calibri"/>
              </a:rPr>
              <a:t>c</a:t>
            </a:r>
            <a:r>
              <a:rPr lang="it-IT" spc="-20" dirty="0">
                <a:cs typeface="Calibri"/>
              </a:rPr>
              <a:t>h</a:t>
            </a:r>
            <a:r>
              <a:rPr lang="it-IT" dirty="0" smtClean="0">
                <a:cs typeface="Calibri"/>
              </a:rPr>
              <a:t>i</a:t>
            </a:r>
            <a:r>
              <a:rPr lang="it-IT" spc="-10" dirty="0">
                <a:cs typeface="Calibri"/>
              </a:rPr>
              <a:t> </a:t>
            </a:r>
            <a:r>
              <a:rPr lang="it-IT" spc="-30" dirty="0">
                <a:cs typeface="Calibri"/>
              </a:rPr>
              <a:t>s</a:t>
            </a:r>
            <a:r>
              <a:rPr lang="it-IT" spc="-40" dirty="0">
                <a:cs typeface="Calibri"/>
              </a:rPr>
              <a:t>t</a:t>
            </a:r>
            <a:r>
              <a:rPr lang="it-IT" spc="-10" dirty="0">
                <a:cs typeface="Calibri"/>
              </a:rPr>
              <a:t>er</a:t>
            </a:r>
            <a:r>
              <a:rPr lang="it-IT" spc="-50" dirty="0">
                <a:cs typeface="Calibri"/>
              </a:rPr>
              <a:t>z</a:t>
            </a:r>
            <a:r>
              <a:rPr lang="it-IT" spc="-15" dirty="0">
                <a:cs typeface="Calibri"/>
              </a:rPr>
              <a:t>a</a:t>
            </a:r>
            <a:r>
              <a:rPr lang="it-IT" spc="20" dirty="0">
                <a:cs typeface="Calibri"/>
              </a:rPr>
              <a:t> </a:t>
            </a:r>
            <a:r>
              <a:rPr lang="it-IT" spc="-15" dirty="0">
                <a:cs typeface="Calibri"/>
              </a:rPr>
              <a:t>è</a:t>
            </a:r>
            <a:r>
              <a:rPr lang="it-IT" spc="5" dirty="0">
                <a:cs typeface="Calibri"/>
              </a:rPr>
              <a:t> </a:t>
            </a:r>
            <a:r>
              <a:rPr lang="it-IT" spc="-20" dirty="0">
                <a:cs typeface="Calibri"/>
              </a:rPr>
              <a:t>u</a:t>
            </a:r>
            <a:r>
              <a:rPr lang="it-IT" spc="-15" dirty="0">
                <a:cs typeface="Calibri"/>
              </a:rPr>
              <a:t>n</a:t>
            </a:r>
            <a:r>
              <a:rPr lang="it-IT" spc="-10" dirty="0">
                <a:cs typeface="Calibri"/>
              </a:rPr>
              <a:t> </a:t>
            </a:r>
            <a:r>
              <a:rPr lang="it-IT" spc="-20" dirty="0">
                <a:cs typeface="Calibri"/>
              </a:rPr>
              <a:t>conigli</a:t>
            </a:r>
            <a:r>
              <a:rPr lang="it-IT" spc="-15" dirty="0">
                <a:cs typeface="Calibri"/>
              </a:rPr>
              <a:t>o</a:t>
            </a:r>
            <a:endParaRPr lang="it-IT" dirty="0" smtClean="0">
              <a:cs typeface="Calibri"/>
            </a:endParaRPr>
          </a:p>
          <a:p>
            <a:pPr marL="527050" marR="5080" indent="-457200">
              <a:lnSpc>
                <a:spcPts val="2380"/>
              </a:lnSpc>
              <a:spcBef>
                <a:spcPts val="520"/>
              </a:spcBef>
              <a:tabLst>
                <a:tab pos="756920" algn="l"/>
              </a:tabLst>
            </a:pPr>
            <a:r>
              <a:rPr lang="it-IT" spc="-20" dirty="0">
                <a:cs typeface="Calibri"/>
              </a:rPr>
              <a:t>E</a:t>
            </a:r>
            <a:r>
              <a:rPr lang="it-IT" spc="-45" dirty="0">
                <a:cs typeface="Calibri"/>
              </a:rPr>
              <a:t>n</a:t>
            </a:r>
            <a:r>
              <a:rPr lang="it-IT" spc="-15" dirty="0">
                <a:cs typeface="Calibri"/>
              </a:rPr>
              <a:t>t</a:t>
            </a:r>
            <a:r>
              <a:rPr lang="it-IT" spc="-55" dirty="0">
                <a:cs typeface="Calibri"/>
              </a:rPr>
              <a:t>r</a:t>
            </a:r>
            <a:r>
              <a:rPr lang="it-IT" spc="-15" dirty="0">
                <a:cs typeface="Calibri"/>
              </a:rPr>
              <a:t>a</a:t>
            </a:r>
            <a:r>
              <a:rPr lang="it-IT" spc="-25" dirty="0">
                <a:cs typeface="Calibri"/>
              </a:rPr>
              <a:t>m</a:t>
            </a:r>
            <a:r>
              <a:rPr lang="it-IT" spc="-20" dirty="0">
                <a:cs typeface="Calibri"/>
              </a:rPr>
              <a:t>b</a:t>
            </a:r>
            <a:r>
              <a:rPr lang="it-IT" dirty="0" smtClean="0">
                <a:cs typeface="Calibri"/>
              </a:rPr>
              <a:t>i</a:t>
            </a:r>
            <a:r>
              <a:rPr lang="it-IT" spc="5" dirty="0">
                <a:cs typeface="Calibri"/>
              </a:rPr>
              <a:t> </a:t>
            </a:r>
            <a:r>
              <a:rPr lang="it-IT" spc="-20" dirty="0">
                <a:cs typeface="Calibri"/>
              </a:rPr>
              <a:t>p</a:t>
            </a:r>
            <a:r>
              <a:rPr lang="it-IT" spc="-15" dirty="0">
                <a:cs typeface="Calibri"/>
              </a:rPr>
              <a:t>e</a:t>
            </a:r>
            <a:r>
              <a:rPr lang="it-IT" spc="-45" dirty="0">
                <a:cs typeface="Calibri"/>
              </a:rPr>
              <a:t>r</a:t>
            </a:r>
            <a:r>
              <a:rPr lang="it-IT" spc="-15" dirty="0">
                <a:cs typeface="Calibri"/>
              </a:rPr>
              <a:t>ò</a:t>
            </a:r>
            <a:r>
              <a:rPr lang="it-IT" spc="10" dirty="0">
                <a:cs typeface="Calibri"/>
              </a:rPr>
              <a:t> </a:t>
            </a:r>
            <a:r>
              <a:rPr lang="it-IT" spc="-20" dirty="0">
                <a:cs typeface="Calibri"/>
              </a:rPr>
              <a:t>p</a:t>
            </a:r>
            <a:r>
              <a:rPr lang="it-IT" spc="-35" dirty="0">
                <a:cs typeface="Calibri"/>
              </a:rPr>
              <a:t>r</a:t>
            </a:r>
            <a:r>
              <a:rPr lang="it-IT" spc="-40" dirty="0">
                <a:cs typeface="Calibri"/>
              </a:rPr>
              <a:t>e</a:t>
            </a:r>
            <a:r>
              <a:rPr lang="it-IT" spc="-70" dirty="0">
                <a:cs typeface="Calibri"/>
              </a:rPr>
              <a:t>f</a:t>
            </a:r>
            <a:r>
              <a:rPr lang="it-IT" spc="-10" dirty="0">
                <a:cs typeface="Calibri"/>
              </a:rPr>
              <a:t>eris</a:t>
            </a:r>
            <a:r>
              <a:rPr lang="it-IT" spc="-40" dirty="0">
                <a:cs typeface="Calibri"/>
              </a:rPr>
              <a:t>c</a:t>
            </a:r>
            <a:r>
              <a:rPr lang="it-IT" spc="-10" dirty="0">
                <a:cs typeface="Calibri"/>
              </a:rPr>
              <a:t>o</a:t>
            </a:r>
            <a:r>
              <a:rPr lang="it-IT" spc="-20" dirty="0">
                <a:cs typeface="Calibri"/>
              </a:rPr>
              <a:t>n</a:t>
            </a:r>
            <a:r>
              <a:rPr lang="it-IT" spc="-15" dirty="0">
                <a:cs typeface="Calibri"/>
              </a:rPr>
              <a:t>o</a:t>
            </a:r>
            <a:r>
              <a:rPr lang="it-IT" spc="-10" dirty="0">
                <a:cs typeface="Calibri"/>
              </a:rPr>
              <a:t> esse</a:t>
            </a:r>
            <a:r>
              <a:rPr lang="it-IT" spc="-35" dirty="0">
                <a:cs typeface="Calibri"/>
              </a:rPr>
              <a:t>r</a:t>
            </a:r>
            <a:r>
              <a:rPr lang="it-IT" spc="-15" dirty="0">
                <a:cs typeface="Calibri"/>
              </a:rPr>
              <a:t>e</a:t>
            </a:r>
            <a:r>
              <a:rPr lang="it-IT" spc="15" dirty="0">
                <a:cs typeface="Calibri"/>
              </a:rPr>
              <a:t> </a:t>
            </a:r>
            <a:r>
              <a:rPr lang="it-IT" spc="-20" dirty="0">
                <a:cs typeface="Calibri"/>
              </a:rPr>
              <a:t>conigl</a:t>
            </a:r>
            <a:r>
              <a:rPr lang="it-IT" dirty="0" smtClean="0">
                <a:cs typeface="Calibri"/>
              </a:rPr>
              <a:t>i</a:t>
            </a:r>
            <a:r>
              <a:rPr lang="it-IT" spc="-20" dirty="0">
                <a:cs typeface="Calibri"/>
              </a:rPr>
              <a:t> </a:t>
            </a:r>
            <a:r>
              <a:rPr lang="it-IT" spc="-15" dirty="0">
                <a:cs typeface="Calibri"/>
              </a:rPr>
              <a:t>piu</a:t>
            </a:r>
            <a:r>
              <a:rPr lang="it-IT" spc="-50" dirty="0">
                <a:cs typeface="Calibri"/>
              </a:rPr>
              <a:t>t</a:t>
            </a:r>
            <a:r>
              <a:rPr lang="it-IT" spc="-40" dirty="0">
                <a:cs typeface="Calibri"/>
              </a:rPr>
              <a:t>t</a:t>
            </a:r>
            <a:r>
              <a:rPr lang="it-IT" spc="-10" dirty="0">
                <a:cs typeface="Calibri"/>
              </a:rPr>
              <a:t>o</a:t>
            </a:r>
            <a:r>
              <a:rPr lang="it-IT" spc="-30" dirty="0">
                <a:cs typeface="Calibri"/>
              </a:rPr>
              <a:t>s</a:t>
            </a:r>
            <a:r>
              <a:rPr lang="it-IT" spc="-40" dirty="0">
                <a:cs typeface="Calibri"/>
              </a:rPr>
              <a:t>t</a:t>
            </a:r>
            <a:r>
              <a:rPr lang="it-IT" spc="-15" dirty="0">
                <a:cs typeface="Calibri"/>
              </a:rPr>
              <a:t>o</a:t>
            </a:r>
            <a:r>
              <a:rPr lang="it-IT" spc="20" dirty="0">
                <a:cs typeface="Calibri"/>
              </a:rPr>
              <a:t> </a:t>
            </a:r>
            <a:r>
              <a:rPr lang="it-IT" spc="-15" dirty="0">
                <a:cs typeface="Calibri"/>
              </a:rPr>
              <a:t>c</a:t>
            </a:r>
            <a:r>
              <a:rPr lang="it-IT" spc="-20" dirty="0">
                <a:cs typeface="Calibri"/>
              </a:rPr>
              <a:t>h</a:t>
            </a:r>
            <a:r>
              <a:rPr lang="it-IT" spc="-15" dirty="0">
                <a:cs typeface="Calibri"/>
              </a:rPr>
              <a:t>e</a:t>
            </a:r>
            <a:r>
              <a:rPr lang="it-IT" spc="-5" dirty="0">
                <a:cs typeface="Calibri"/>
              </a:rPr>
              <a:t> </a:t>
            </a:r>
            <a:r>
              <a:rPr lang="it-IT" spc="-25" dirty="0">
                <a:cs typeface="Calibri"/>
              </a:rPr>
              <a:t>m</a:t>
            </a:r>
            <a:r>
              <a:rPr lang="it-IT" spc="-10" dirty="0">
                <a:cs typeface="Calibri"/>
              </a:rPr>
              <a:t>or</a:t>
            </a:r>
            <a:r>
              <a:rPr lang="it-IT" spc="-15" dirty="0">
                <a:cs typeface="Calibri"/>
              </a:rPr>
              <a:t>t</a:t>
            </a:r>
            <a:r>
              <a:rPr lang="it-IT" dirty="0">
                <a:cs typeface="Calibri"/>
              </a:rPr>
              <a:t>i</a:t>
            </a:r>
          </a:p>
          <a:p>
            <a:pPr marL="527050" marR="421005" indent="-457200">
              <a:lnSpc>
                <a:spcPts val="2380"/>
              </a:lnSpc>
              <a:spcBef>
                <a:spcPts val="520"/>
              </a:spcBef>
              <a:tabLst>
                <a:tab pos="756920" algn="l"/>
              </a:tabLst>
            </a:pPr>
            <a:r>
              <a:rPr lang="it-IT" spc="-10" dirty="0">
                <a:cs typeface="Calibri"/>
              </a:rPr>
              <a:t>I </a:t>
            </a:r>
            <a:r>
              <a:rPr lang="it-IT" spc="-20" dirty="0">
                <a:cs typeface="Calibri"/>
              </a:rPr>
              <a:t>p</a:t>
            </a:r>
            <a:r>
              <a:rPr lang="it-IT" spc="-50" dirty="0">
                <a:cs typeface="Calibri"/>
              </a:rPr>
              <a:t>a</a:t>
            </a:r>
            <a:r>
              <a:rPr lang="it-IT" spc="-10" dirty="0">
                <a:cs typeface="Calibri"/>
              </a:rPr>
              <a:t>y</a:t>
            </a:r>
            <a:r>
              <a:rPr lang="it-IT" spc="-15" dirty="0">
                <a:cs typeface="Calibri"/>
              </a:rPr>
              <a:t>-</a:t>
            </a:r>
            <a:r>
              <a:rPr lang="it-IT" spc="-10" dirty="0">
                <a:cs typeface="Calibri"/>
              </a:rPr>
              <a:t>o</a:t>
            </a:r>
            <a:r>
              <a:rPr lang="it-IT" spc="-35" dirty="0">
                <a:cs typeface="Calibri"/>
              </a:rPr>
              <a:t>f</a:t>
            </a:r>
            <a:r>
              <a:rPr lang="it-IT" spc="-10" dirty="0">
                <a:cs typeface="Calibri"/>
              </a:rPr>
              <a:t>f</a:t>
            </a:r>
            <a:r>
              <a:rPr lang="it-IT" spc="5" dirty="0">
                <a:cs typeface="Calibri"/>
              </a:rPr>
              <a:t> </a:t>
            </a:r>
            <a:r>
              <a:rPr lang="it-IT" spc="-10" dirty="0">
                <a:cs typeface="Calibri"/>
              </a:rPr>
              <a:t>ris</a:t>
            </a:r>
            <a:r>
              <a:rPr lang="it-IT" spc="-20" dirty="0">
                <a:cs typeface="Calibri"/>
              </a:rPr>
              <a:t>p</a:t>
            </a:r>
            <a:r>
              <a:rPr lang="it-IT" spc="-15" dirty="0">
                <a:cs typeface="Calibri"/>
              </a:rPr>
              <a:t>ecchia</a:t>
            </a:r>
            <a:r>
              <a:rPr lang="it-IT" spc="-20" dirty="0">
                <a:cs typeface="Calibri"/>
              </a:rPr>
              <a:t>n</a:t>
            </a:r>
            <a:r>
              <a:rPr lang="it-IT" spc="-15" dirty="0">
                <a:cs typeface="Calibri"/>
              </a:rPr>
              <a:t>o la</a:t>
            </a:r>
            <a:r>
              <a:rPr lang="it-IT" spc="-10" dirty="0">
                <a:cs typeface="Calibri"/>
              </a:rPr>
              <a:t> s</a:t>
            </a:r>
            <a:r>
              <a:rPr lang="it-IT" spc="-15" dirty="0">
                <a:cs typeface="Calibri"/>
              </a:rPr>
              <a:t>it</a:t>
            </a:r>
            <a:r>
              <a:rPr lang="it-IT" spc="-20" dirty="0">
                <a:cs typeface="Calibri"/>
              </a:rPr>
              <a:t>u</a:t>
            </a:r>
            <a:r>
              <a:rPr lang="it-IT" spc="-15" dirty="0">
                <a:cs typeface="Calibri"/>
              </a:rPr>
              <a:t>azi</a:t>
            </a:r>
            <a:r>
              <a:rPr lang="it-IT" spc="-10" dirty="0">
                <a:cs typeface="Calibri"/>
              </a:rPr>
              <a:t>o</a:t>
            </a:r>
            <a:r>
              <a:rPr lang="it-IT" spc="-20" dirty="0">
                <a:cs typeface="Calibri"/>
              </a:rPr>
              <a:t>n</a:t>
            </a:r>
            <a:r>
              <a:rPr lang="it-IT" spc="-15" dirty="0">
                <a:cs typeface="Calibri"/>
              </a:rPr>
              <a:t>e</a:t>
            </a:r>
            <a:r>
              <a:rPr lang="it-IT" spc="5" dirty="0">
                <a:cs typeface="Calibri"/>
              </a:rPr>
              <a:t> </a:t>
            </a:r>
            <a:r>
              <a:rPr lang="it-IT" spc="-20" dirty="0">
                <a:cs typeface="Calibri"/>
              </a:rPr>
              <a:t>d</a:t>
            </a:r>
            <a:r>
              <a:rPr lang="it-IT" spc="-10" dirty="0">
                <a:cs typeface="Calibri"/>
              </a:rPr>
              <a:t>es</a:t>
            </a:r>
            <a:r>
              <a:rPr lang="it-IT" spc="-15" dirty="0">
                <a:cs typeface="Calibri"/>
              </a:rPr>
              <a:t>c</a:t>
            </a:r>
            <a:r>
              <a:rPr lang="it-IT" spc="-10" dirty="0">
                <a:cs typeface="Calibri"/>
              </a:rPr>
              <a:t>ri</a:t>
            </a:r>
            <a:r>
              <a:rPr lang="it-IT" spc="-50" dirty="0">
                <a:cs typeface="Calibri"/>
              </a:rPr>
              <a:t>t</a:t>
            </a:r>
            <a:r>
              <a:rPr lang="it-IT" spc="-40" dirty="0">
                <a:cs typeface="Calibri"/>
              </a:rPr>
              <a:t>t</a:t>
            </a:r>
            <a:r>
              <a:rPr lang="it-IT" spc="-15" dirty="0">
                <a:cs typeface="Calibri"/>
              </a:rPr>
              <a:t>a</a:t>
            </a:r>
            <a:endParaRPr lang="it-IT" dirty="0">
              <a:cs typeface="Calibri"/>
            </a:endParaRPr>
          </a:p>
          <a:p>
            <a:pPr marL="527050" marR="100330" indent="-457200">
              <a:lnSpc>
                <a:spcPts val="2380"/>
              </a:lnSpc>
              <a:spcBef>
                <a:spcPts val="520"/>
              </a:spcBef>
              <a:tabLst>
                <a:tab pos="756920" algn="l"/>
              </a:tabLst>
            </a:pPr>
            <a:r>
              <a:rPr lang="it-IT" spc="-20" dirty="0">
                <a:cs typeface="Calibri"/>
              </a:rPr>
              <a:t>Qu</a:t>
            </a:r>
            <a:r>
              <a:rPr lang="it-IT" spc="-15" dirty="0">
                <a:cs typeface="Calibri"/>
              </a:rPr>
              <a:t>a</a:t>
            </a:r>
            <a:r>
              <a:rPr lang="it-IT" spc="-5" dirty="0">
                <a:cs typeface="Calibri"/>
              </a:rPr>
              <a:t>l</a:t>
            </a:r>
            <a:r>
              <a:rPr lang="it-IT" dirty="0">
                <a:cs typeface="Calibri"/>
              </a:rPr>
              <a:t>i</a:t>
            </a:r>
            <a:r>
              <a:rPr lang="it-IT" spc="-20" dirty="0">
                <a:cs typeface="Calibri"/>
              </a:rPr>
              <a:t> </a:t>
            </a:r>
            <a:r>
              <a:rPr lang="it-IT" spc="-10" dirty="0">
                <a:cs typeface="Calibri"/>
              </a:rPr>
              <a:t>so</a:t>
            </a:r>
            <a:r>
              <a:rPr lang="it-IT" spc="-20" dirty="0">
                <a:cs typeface="Calibri"/>
              </a:rPr>
              <a:t>n</a:t>
            </a:r>
            <a:r>
              <a:rPr lang="it-IT" spc="-15" dirty="0">
                <a:cs typeface="Calibri"/>
              </a:rPr>
              <a:t>o</a:t>
            </a:r>
            <a:r>
              <a:rPr lang="it-IT" spc="-5" dirty="0">
                <a:cs typeface="Calibri"/>
              </a:rPr>
              <a:t> </a:t>
            </a:r>
            <a:r>
              <a:rPr lang="it-IT" spc="-10" dirty="0">
                <a:cs typeface="Calibri"/>
              </a:rPr>
              <a:t>l</a:t>
            </a:r>
            <a:r>
              <a:rPr lang="it-IT" spc="-15" dirty="0">
                <a:cs typeface="Calibri"/>
              </a:rPr>
              <a:t>e</a:t>
            </a:r>
            <a:r>
              <a:rPr lang="it-IT" spc="5" dirty="0">
                <a:cs typeface="Calibri"/>
              </a:rPr>
              <a:t> </a:t>
            </a:r>
            <a:r>
              <a:rPr lang="it-IT" spc="-10" dirty="0">
                <a:cs typeface="Calibri"/>
              </a:rPr>
              <a:t>ris</a:t>
            </a:r>
            <a:r>
              <a:rPr lang="it-IT" spc="-20" dirty="0">
                <a:cs typeface="Calibri"/>
              </a:rPr>
              <a:t>p</a:t>
            </a:r>
            <a:r>
              <a:rPr lang="it-IT" spc="-10" dirty="0">
                <a:cs typeface="Calibri"/>
              </a:rPr>
              <a:t>o</a:t>
            </a:r>
            <a:r>
              <a:rPr lang="it-IT" spc="-30" dirty="0">
                <a:cs typeface="Calibri"/>
              </a:rPr>
              <a:t>s</a:t>
            </a:r>
            <a:r>
              <a:rPr lang="it-IT" spc="-40" dirty="0">
                <a:cs typeface="Calibri"/>
              </a:rPr>
              <a:t>t</a:t>
            </a:r>
            <a:r>
              <a:rPr lang="it-IT" spc="-15" dirty="0">
                <a:cs typeface="Calibri"/>
              </a:rPr>
              <a:t>e</a:t>
            </a:r>
            <a:r>
              <a:rPr lang="it-IT" spc="-5" dirty="0">
                <a:cs typeface="Calibri"/>
              </a:rPr>
              <a:t> </a:t>
            </a:r>
            <a:r>
              <a:rPr lang="it-IT" spc="-10" dirty="0">
                <a:cs typeface="Calibri"/>
              </a:rPr>
              <a:t>o</a:t>
            </a:r>
            <a:r>
              <a:rPr lang="it-IT" spc="-50" dirty="0">
                <a:cs typeface="Calibri"/>
              </a:rPr>
              <a:t>t</a:t>
            </a:r>
            <a:r>
              <a:rPr lang="it-IT" spc="-15" dirty="0">
                <a:cs typeface="Calibri"/>
              </a:rPr>
              <a:t>time</a:t>
            </a:r>
            <a:r>
              <a:rPr lang="it-IT" spc="30" dirty="0">
                <a:cs typeface="Calibri"/>
              </a:rPr>
              <a:t> </a:t>
            </a:r>
            <a:r>
              <a:rPr lang="it-IT" spc="-20" dirty="0">
                <a:cs typeface="Calibri"/>
              </a:rPr>
              <a:t>p</a:t>
            </a:r>
            <a:r>
              <a:rPr lang="it-IT" spc="-10" dirty="0">
                <a:cs typeface="Calibri"/>
              </a:rPr>
              <a:t>er</a:t>
            </a:r>
            <a:r>
              <a:rPr lang="it-IT" spc="5" dirty="0">
                <a:cs typeface="Calibri"/>
              </a:rPr>
              <a:t> </a:t>
            </a:r>
            <a:r>
              <a:rPr lang="it-IT" spc="-10" dirty="0">
                <a:cs typeface="Calibri"/>
              </a:rPr>
              <a:t>o</a:t>
            </a:r>
            <a:r>
              <a:rPr lang="it-IT" spc="-20" dirty="0">
                <a:cs typeface="Calibri"/>
              </a:rPr>
              <a:t>gn</a:t>
            </a:r>
            <a:r>
              <a:rPr lang="it-IT" dirty="0">
                <a:cs typeface="Calibri"/>
              </a:rPr>
              <a:t>i</a:t>
            </a:r>
            <a:r>
              <a:rPr lang="it-IT" spc="-10" dirty="0">
                <a:cs typeface="Calibri"/>
              </a:rPr>
              <a:t> </a:t>
            </a:r>
            <a:r>
              <a:rPr lang="it-IT" spc="-15" dirty="0">
                <a:cs typeface="Calibri"/>
              </a:rPr>
              <a:t>gi</a:t>
            </a:r>
            <a:r>
              <a:rPr lang="it-IT" spc="-10" dirty="0">
                <a:cs typeface="Calibri"/>
              </a:rPr>
              <a:t>o</a:t>
            </a:r>
            <a:r>
              <a:rPr lang="it-IT" spc="-40" dirty="0">
                <a:cs typeface="Calibri"/>
              </a:rPr>
              <a:t>c</a:t>
            </a:r>
            <a:r>
              <a:rPr lang="it-IT" spc="-35" dirty="0">
                <a:cs typeface="Calibri"/>
              </a:rPr>
              <a:t>a</a:t>
            </a:r>
            <a:r>
              <a:rPr lang="it-IT" spc="-40" dirty="0">
                <a:cs typeface="Calibri"/>
              </a:rPr>
              <a:t>t</a:t>
            </a:r>
            <a:r>
              <a:rPr lang="it-IT" spc="-10" dirty="0">
                <a:cs typeface="Calibri"/>
              </a:rPr>
              <a:t>o</a:t>
            </a:r>
            <a:r>
              <a:rPr lang="it-IT" spc="-35" dirty="0">
                <a:cs typeface="Calibri"/>
              </a:rPr>
              <a:t>r</a:t>
            </a:r>
            <a:r>
              <a:rPr lang="it-IT" spc="-15" dirty="0">
                <a:cs typeface="Calibri"/>
              </a:rPr>
              <a:t>e?</a:t>
            </a:r>
            <a:endParaRPr lang="it-IT" dirty="0">
              <a:cs typeface="Calibri"/>
            </a:endParaRPr>
          </a:p>
          <a:p>
            <a:pPr marL="527050" marR="708660" indent="-457200">
              <a:lnSpc>
                <a:spcPts val="2380"/>
              </a:lnSpc>
              <a:spcBef>
                <a:spcPts val="520"/>
              </a:spcBef>
              <a:tabLst>
                <a:tab pos="756920" algn="l"/>
              </a:tabLst>
            </a:pPr>
            <a:r>
              <a:rPr lang="it-IT" spc="-20" dirty="0">
                <a:cs typeface="Calibri"/>
              </a:rPr>
              <a:t>Qu</a:t>
            </a:r>
            <a:r>
              <a:rPr lang="it-IT" spc="-15" dirty="0">
                <a:cs typeface="Calibri"/>
              </a:rPr>
              <a:t>a</a:t>
            </a:r>
            <a:r>
              <a:rPr lang="it-IT" spc="-10" dirty="0">
                <a:cs typeface="Calibri"/>
              </a:rPr>
              <a:t>l</a:t>
            </a:r>
            <a:r>
              <a:rPr lang="it-IT" spc="-15" dirty="0">
                <a:cs typeface="Calibri"/>
              </a:rPr>
              <a:t>e</a:t>
            </a:r>
            <a:r>
              <a:rPr lang="it-IT" spc="-5" dirty="0">
                <a:cs typeface="Calibri"/>
              </a:rPr>
              <a:t> </a:t>
            </a:r>
            <a:r>
              <a:rPr lang="it-IT" spc="-15" dirty="0">
                <a:cs typeface="Calibri"/>
              </a:rPr>
              <a:t>è</a:t>
            </a:r>
            <a:r>
              <a:rPr lang="it-IT" spc="15" dirty="0">
                <a:cs typeface="Calibri"/>
              </a:rPr>
              <a:t> </a:t>
            </a:r>
            <a:r>
              <a:rPr lang="it-IT" spc="-5" dirty="0">
                <a:cs typeface="Calibri"/>
              </a:rPr>
              <a:t>l</a:t>
            </a:r>
            <a:r>
              <a:rPr lang="it-IT" spc="-160" dirty="0">
                <a:cs typeface="Calibri"/>
              </a:rPr>
              <a:t>’</a:t>
            </a:r>
            <a:r>
              <a:rPr lang="it-IT" spc="-15" dirty="0">
                <a:cs typeface="Calibri"/>
              </a:rPr>
              <a:t>e</a:t>
            </a:r>
            <a:r>
              <a:rPr lang="it-IT" spc="-20" dirty="0">
                <a:cs typeface="Calibri"/>
              </a:rPr>
              <a:t>q</a:t>
            </a:r>
            <a:r>
              <a:rPr lang="it-IT" spc="-15" dirty="0">
                <a:cs typeface="Calibri"/>
              </a:rPr>
              <a:t>uilib</a:t>
            </a:r>
            <a:r>
              <a:rPr lang="it-IT" spc="-10" dirty="0">
                <a:cs typeface="Calibri"/>
              </a:rPr>
              <a:t>ri</a:t>
            </a:r>
            <a:r>
              <a:rPr lang="it-IT" spc="-15" dirty="0">
                <a:cs typeface="Calibri"/>
              </a:rPr>
              <a:t>o</a:t>
            </a:r>
            <a:r>
              <a:rPr lang="it-IT" spc="-25" dirty="0">
                <a:cs typeface="Calibri"/>
              </a:rPr>
              <a:t> </a:t>
            </a:r>
            <a:r>
              <a:rPr lang="it-IT" spc="-20" dirty="0">
                <a:cs typeface="Calibri"/>
              </a:rPr>
              <a:t>d</a:t>
            </a:r>
            <a:r>
              <a:rPr lang="it-IT" dirty="0">
                <a:cs typeface="Calibri"/>
              </a:rPr>
              <a:t>i </a:t>
            </a:r>
            <a:r>
              <a:rPr lang="it-IT" spc="-20" dirty="0">
                <a:cs typeface="Calibri"/>
              </a:rPr>
              <a:t>N</a:t>
            </a:r>
            <a:r>
              <a:rPr lang="it-IT" spc="-10" dirty="0">
                <a:cs typeface="Calibri"/>
              </a:rPr>
              <a:t>as</a:t>
            </a:r>
            <a:r>
              <a:rPr lang="it-IT" spc="-20" dirty="0">
                <a:cs typeface="Calibri"/>
              </a:rPr>
              <a:t>h</a:t>
            </a:r>
            <a:r>
              <a:rPr lang="it-IT" spc="-15" dirty="0">
                <a:cs typeface="Calibri"/>
              </a:rPr>
              <a:t>?</a:t>
            </a:r>
            <a:endParaRPr lang="it-IT" dirty="0">
              <a:cs typeface="Calibri"/>
            </a:endParaRPr>
          </a:p>
          <a:p>
            <a:pPr marL="527050" indent="-457200">
              <a:spcBef>
                <a:spcPts val="225"/>
              </a:spcBef>
              <a:tabLst>
                <a:tab pos="756920" algn="l"/>
              </a:tabLst>
            </a:pPr>
            <a:r>
              <a:rPr lang="it-IT" spc="-20" dirty="0">
                <a:cs typeface="Calibri"/>
              </a:rPr>
              <a:t>Qu</a:t>
            </a:r>
            <a:r>
              <a:rPr lang="it-IT" spc="-15" dirty="0">
                <a:cs typeface="Calibri"/>
              </a:rPr>
              <a:t>a</a:t>
            </a:r>
            <a:r>
              <a:rPr lang="it-IT" spc="-10" dirty="0">
                <a:cs typeface="Calibri"/>
              </a:rPr>
              <a:t>l</a:t>
            </a:r>
            <a:r>
              <a:rPr lang="it-IT" spc="-15" dirty="0">
                <a:cs typeface="Calibri"/>
              </a:rPr>
              <a:t>e</a:t>
            </a:r>
            <a:r>
              <a:rPr lang="it-IT" spc="-5" dirty="0">
                <a:cs typeface="Calibri"/>
              </a:rPr>
              <a:t> </a:t>
            </a:r>
            <a:r>
              <a:rPr lang="it-IT" spc="-15" dirty="0">
                <a:cs typeface="Calibri"/>
              </a:rPr>
              <a:t>è</a:t>
            </a:r>
            <a:r>
              <a:rPr lang="it-IT" spc="15" dirty="0">
                <a:cs typeface="Calibri"/>
              </a:rPr>
              <a:t> </a:t>
            </a:r>
            <a:r>
              <a:rPr lang="it-IT" spc="-5" dirty="0">
                <a:cs typeface="Calibri"/>
              </a:rPr>
              <a:t>l</a:t>
            </a:r>
            <a:r>
              <a:rPr lang="it-IT" spc="-160" dirty="0">
                <a:cs typeface="Calibri"/>
              </a:rPr>
              <a:t>’</a:t>
            </a:r>
            <a:r>
              <a:rPr lang="it-IT" spc="-10" dirty="0">
                <a:cs typeface="Calibri"/>
              </a:rPr>
              <a:t>esi</a:t>
            </a:r>
            <a:r>
              <a:rPr lang="it-IT" spc="-40" dirty="0">
                <a:cs typeface="Calibri"/>
              </a:rPr>
              <a:t>t</a:t>
            </a:r>
            <a:r>
              <a:rPr lang="it-IT" spc="-15" dirty="0">
                <a:cs typeface="Calibri"/>
              </a:rPr>
              <a:t>o</a:t>
            </a:r>
            <a:r>
              <a:rPr lang="it-IT" spc="10" dirty="0">
                <a:cs typeface="Calibri"/>
              </a:rPr>
              <a:t> </a:t>
            </a:r>
            <a:r>
              <a:rPr lang="it-IT" spc="-20" dirty="0">
                <a:cs typeface="Calibri"/>
              </a:rPr>
              <a:t>p</a:t>
            </a:r>
            <a:r>
              <a:rPr lang="it-IT" spc="-35" dirty="0">
                <a:cs typeface="Calibri"/>
              </a:rPr>
              <a:t>r</a:t>
            </a:r>
            <a:r>
              <a:rPr lang="it-IT" spc="-30" dirty="0">
                <a:cs typeface="Calibri"/>
              </a:rPr>
              <a:t>ev</a:t>
            </a:r>
            <a:r>
              <a:rPr lang="it-IT" spc="-15" dirty="0">
                <a:cs typeface="Calibri"/>
              </a:rPr>
              <a:t>edibile </a:t>
            </a:r>
            <a:r>
              <a:rPr lang="it-IT" spc="-15" dirty="0" smtClean="0">
                <a:cs typeface="Calibri"/>
              </a:rPr>
              <a:t>?</a:t>
            </a:r>
            <a:endParaRPr lang="it-IT" spc="-15" dirty="0">
              <a:cs typeface="Calibri"/>
            </a:endParaRPr>
          </a:p>
        </p:txBody>
      </p:sp>
      <p:sp>
        <p:nvSpPr>
          <p:cNvPr id="3" name="Segnaposto contenuto 2"/>
          <p:cNvSpPr>
            <a:spLocks noGrp="1"/>
          </p:cNvSpPr>
          <p:nvPr>
            <p:ph sz="half" idx="2"/>
          </p:nvPr>
        </p:nvSpPr>
        <p:spPr/>
        <p:txBody>
          <a:bodyPr>
            <a:normAutofit/>
          </a:bodyPr>
          <a:lstStyle/>
          <a:p>
            <a:endParaRPr lang="it-IT" dirty="0"/>
          </a:p>
        </p:txBody>
      </p:sp>
      <p:graphicFrame>
        <p:nvGraphicFramePr>
          <p:cNvPr id="6" name="object 44"/>
          <p:cNvGraphicFramePr>
            <a:graphicFrameLocks noGrp="1"/>
          </p:cNvGraphicFramePr>
          <p:nvPr>
            <p:extLst/>
          </p:nvPr>
        </p:nvGraphicFramePr>
        <p:xfrm>
          <a:off x="6240016" y="2592466"/>
          <a:ext cx="4177282" cy="2253995"/>
        </p:xfrm>
        <a:graphic>
          <a:graphicData uri="http://schemas.openxmlformats.org/drawingml/2006/table">
            <a:tbl>
              <a:tblPr firstRow="1" bandRow="1">
                <a:tableStyleId>{2D5ABB26-0587-4C30-8999-92F81FD0307C}</a:tableStyleId>
              </a:tblPr>
              <a:tblGrid>
                <a:gridCol w="821435">
                  <a:extLst>
                    <a:ext uri="{9D8B030D-6E8A-4147-A177-3AD203B41FA5}">
                      <a16:colId xmlns:a16="http://schemas.microsoft.com/office/drawing/2014/main" val="20000"/>
                    </a:ext>
                  </a:extLst>
                </a:gridCol>
                <a:gridCol w="1051560">
                  <a:extLst>
                    <a:ext uri="{9D8B030D-6E8A-4147-A177-3AD203B41FA5}">
                      <a16:colId xmlns:a16="http://schemas.microsoft.com/office/drawing/2014/main" val="20001"/>
                    </a:ext>
                  </a:extLst>
                </a:gridCol>
                <a:gridCol w="1152144">
                  <a:extLst>
                    <a:ext uri="{9D8B030D-6E8A-4147-A177-3AD203B41FA5}">
                      <a16:colId xmlns:a16="http://schemas.microsoft.com/office/drawing/2014/main" val="20002"/>
                    </a:ext>
                  </a:extLst>
                </a:gridCol>
                <a:gridCol w="1152143">
                  <a:extLst>
                    <a:ext uri="{9D8B030D-6E8A-4147-A177-3AD203B41FA5}">
                      <a16:colId xmlns:a16="http://schemas.microsoft.com/office/drawing/2014/main" val="20003"/>
                    </a:ext>
                  </a:extLst>
                </a:gridCol>
              </a:tblGrid>
              <a:tr h="537972">
                <a:tc>
                  <a:txBody>
                    <a:bodyPr/>
                    <a:lstStyle/>
                    <a:p>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gridSpan="2">
                  <a:txBody>
                    <a:bodyPr/>
                    <a:lstStyle/>
                    <a:p>
                      <a:pPr algn="ctr">
                        <a:lnSpc>
                          <a:spcPct val="100000"/>
                        </a:lnSpc>
                      </a:pPr>
                      <a:r>
                        <a:rPr sz="1800" dirty="0">
                          <a:solidFill>
                            <a:srgbClr val="FF0000"/>
                          </a:solidFill>
                          <a:latin typeface="Calibri"/>
                          <a:cs typeface="Calibri"/>
                        </a:rPr>
                        <a:t>Hal</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640080">
                <a:tc>
                  <a:txBody>
                    <a:bodyPr/>
                    <a:lstStyle/>
                    <a:p>
                      <a:endParaRPr sz="18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algn="ctr">
                        <a:lnSpc>
                          <a:spcPct val="100000"/>
                        </a:lnSpc>
                      </a:pPr>
                      <a:r>
                        <a:rPr sz="1800" dirty="0">
                          <a:solidFill>
                            <a:srgbClr val="FF0000"/>
                          </a:solidFill>
                          <a:latin typeface="Calibri"/>
                          <a:cs typeface="Calibri"/>
                        </a:rPr>
                        <a:t>St</a:t>
                      </a:r>
                      <a:endParaRPr sz="1800">
                        <a:latin typeface="Calibri"/>
                        <a:cs typeface="Calibri"/>
                      </a:endParaRPr>
                    </a:p>
                  </a:txBody>
                  <a:tcPr marL="0" marR="0" marT="0" marB="0">
                    <a:lnL w="12700">
                      <a:solidFill>
                        <a:srgbClr val="FFFFFF"/>
                      </a:solidFill>
                      <a:prstDash val="solid"/>
                    </a:lnL>
                    <a:lnR w="12701">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algn="ctr">
                        <a:lnSpc>
                          <a:spcPct val="100000"/>
                        </a:lnSpc>
                      </a:pPr>
                      <a:r>
                        <a:rPr sz="1800" dirty="0">
                          <a:solidFill>
                            <a:srgbClr val="FF0000"/>
                          </a:solidFill>
                          <a:latin typeface="Calibri"/>
                          <a:cs typeface="Calibri"/>
                        </a:rPr>
                        <a:t>NSt</a:t>
                      </a:r>
                      <a:endParaRPr sz="1800">
                        <a:latin typeface="Calibri"/>
                        <a:cs typeface="Calibri"/>
                      </a:endParaRPr>
                    </a:p>
                  </a:txBody>
                  <a:tcPr marL="0" marR="0" marT="0" marB="0">
                    <a:lnL w="12701">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1"/>
                  </a:ext>
                </a:extLst>
              </a:tr>
              <a:tr h="537972">
                <a:tc rowSpan="2">
                  <a:txBody>
                    <a:bodyPr/>
                    <a:lstStyle/>
                    <a:p>
                      <a:pPr marL="401955">
                        <a:lnSpc>
                          <a:spcPct val="100000"/>
                        </a:lnSpc>
                      </a:pPr>
                      <a:r>
                        <a:rPr sz="1800" dirty="0">
                          <a:latin typeface="Calibri"/>
                          <a:cs typeface="Calibri"/>
                        </a:rPr>
                        <a:t>Jim</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gn="ctr">
                        <a:lnSpc>
                          <a:spcPct val="100000"/>
                        </a:lnSpc>
                      </a:pPr>
                      <a:r>
                        <a:rPr sz="1800" dirty="0">
                          <a:latin typeface="Calibri"/>
                          <a:cs typeface="Calibri"/>
                        </a:rPr>
                        <a:t>St</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algn="ctr">
                        <a:lnSpc>
                          <a:spcPct val="100000"/>
                        </a:lnSpc>
                      </a:pPr>
                      <a:r>
                        <a:rPr sz="1800" i="1" dirty="0">
                          <a:latin typeface="Calibri"/>
                          <a:cs typeface="Calibri"/>
                        </a:rPr>
                        <a:t>0</a:t>
                      </a:r>
                      <a:r>
                        <a:rPr sz="1800" i="1" spc="-10" dirty="0">
                          <a:latin typeface="Calibri"/>
                          <a:cs typeface="Calibri"/>
                        </a:rPr>
                        <a:t>,</a:t>
                      </a:r>
                      <a:r>
                        <a:rPr sz="1800" i="1" dirty="0">
                          <a:solidFill>
                            <a:srgbClr val="FF0000"/>
                          </a:solidFill>
                          <a:latin typeface="Calibri"/>
                          <a:cs typeface="Calibri"/>
                        </a:rPr>
                        <a:t>0</a:t>
                      </a:r>
                      <a:endParaRPr sz="1800" dirty="0">
                        <a:latin typeface="Calibri"/>
                        <a:cs typeface="Calibri"/>
                      </a:endParaRPr>
                    </a:p>
                  </a:txBody>
                  <a:tcPr marL="0" marR="0" marT="0" marB="0">
                    <a:lnL w="12700">
                      <a:solidFill>
                        <a:srgbClr val="FFFFFF"/>
                      </a:solidFill>
                      <a:prstDash val="solid"/>
                    </a:lnL>
                    <a:lnR w="12701">
                      <a:solidFill>
                        <a:srgbClr val="FFFFFF"/>
                      </a:solidFill>
                      <a:prstDash val="solid"/>
                    </a:lnR>
                    <a:lnT w="12700">
                      <a:solidFill>
                        <a:srgbClr val="FFFFFF"/>
                      </a:solidFill>
                      <a:prstDash val="solid"/>
                    </a:lnT>
                    <a:lnB w="12700">
                      <a:solidFill>
                        <a:srgbClr val="FFFFFF"/>
                      </a:solidFill>
                      <a:prstDash val="solid"/>
                    </a:lnB>
                    <a:solidFill>
                      <a:srgbClr val="92D050"/>
                    </a:solidFill>
                  </a:tcPr>
                </a:tc>
                <a:tc>
                  <a:txBody>
                    <a:bodyPr/>
                    <a:lstStyle/>
                    <a:p>
                      <a:pPr marL="273685">
                        <a:lnSpc>
                          <a:spcPct val="100000"/>
                        </a:lnSpc>
                      </a:pPr>
                      <a:r>
                        <a:rPr sz="1800" i="1" dirty="0">
                          <a:latin typeface="Calibri"/>
                          <a:cs typeface="Calibri"/>
                        </a:rPr>
                        <a:t>-10</a:t>
                      </a:r>
                      <a:r>
                        <a:rPr sz="1800" i="1" spc="-10" dirty="0">
                          <a:latin typeface="Calibri"/>
                          <a:cs typeface="Calibri"/>
                        </a:rPr>
                        <a:t>,</a:t>
                      </a:r>
                      <a:r>
                        <a:rPr sz="1800" i="1" dirty="0">
                          <a:solidFill>
                            <a:srgbClr val="FF0000"/>
                          </a:solidFill>
                          <a:latin typeface="Calibri"/>
                          <a:cs typeface="Calibri"/>
                        </a:rPr>
                        <a:t>10</a:t>
                      </a:r>
                      <a:endParaRPr sz="1800" dirty="0">
                        <a:latin typeface="Calibri"/>
                        <a:cs typeface="Calibri"/>
                      </a:endParaRPr>
                    </a:p>
                  </a:txBody>
                  <a:tcPr marL="0" marR="0" marT="0" marB="0">
                    <a:lnL w="12701">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2D050"/>
                    </a:solidFill>
                  </a:tcPr>
                </a:tc>
                <a:extLst>
                  <a:ext uri="{0D108BD9-81ED-4DB2-BD59-A6C34878D82A}">
                    <a16:rowId xmlns:a16="http://schemas.microsoft.com/office/drawing/2014/main" val="10002"/>
                  </a:ext>
                </a:extLst>
              </a:tr>
              <a:tr h="537971">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gn="ctr">
                        <a:lnSpc>
                          <a:spcPct val="100000"/>
                        </a:lnSpc>
                      </a:pPr>
                      <a:r>
                        <a:rPr sz="1800" dirty="0">
                          <a:latin typeface="Calibri"/>
                          <a:cs typeface="Calibri"/>
                        </a:rPr>
                        <a:t>NSt</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273685">
                        <a:lnSpc>
                          <a:spcPct val="100000"/>
                        </a:lnSpc>
                      </a:pPr>
                      <a:r>
                        <a:rPr sz="1800" i="1" dirty="0">
                          <a:latin typeface="Calibri"/>
                          <a:cs typeface="Calibri"/>
                        </a:rPr>
                        <a:t>10</a:t>
                      </a:r>
                      <a:r>
                        <a:rPr sz="1800" i="1" spc="-10" dirty="0">
                          <a:latin typeface="Calibri"/>
                          <a:cs typeface="Calibri"/>
                        </a:rPr>
                        <a:t>,</a:t>
                      </a:r>
                      <a:r>
                        <a:rPr sz="1800" i="1" dirty="0">
                          <a:solidFill>
                            <a:srgbClr val="FF0000"/>
                          </a:solidFill>
                          <a:latin typeface="Calibri"/>
                          <a:cs typeface="Calibri"/>
                        </a:rPr>
                        <a:t>-10</a:t>
                      </a:r>
                      <a:endParaRPr sz="1800" dirty="0">
                        <a:latin typeface="Calibri"/>
                        <a:cs typeface="Calibri"/>
                      </a:endParaRPr>
                    </a:p>
                  </a:txBody>
                  <a:tcPr marL="0" marR="0" marT="0" marB="0">
                    <a:lnL w="12700">
                      <a:solidFill>
                        <a:srgbClr val="FFFFFF"/>
                      </a:solidFill>
                      <a:prstDash val="solid"/>
                    </a:lnL>
                    <a:lnR w="12701">
                      <a:solidFill>
                        <a:srgbClr val="FFFFFF"/>
                      </a:solidFill>
                      <a:prstDash val="solid"/>
                    </a:lnR>
                    <a:lnT w="12700">
                      <a:solidFill>
                        <a:srgbClr val="FFFFFF"/>
                      </a:solidFill>
                      <a:prstDash val="solid"/>
                    </a:lnT>
                    <a:lnB w="12700">
                      <a:solidFill>
                        <a:srgbClr val="FFFFFF"/>
                      </a:solidFill>
                      <a:prstDash val="solid"/>
                    </a:lnB>
                    <a:solidFill>
                      <a:srgbClr val="92D050"/>
                    </a:solidFill>
                  </a:tcPr>
                </a:tc>
                <a:tc>
                  <a:txBody>
                    <a:bodyPr/>
                    <a:lstStyle/>
                    <a:p>
                      <a:pPr marL="123189">
                        <a:lnSpc>
                          <a:spcPct val="100000"/>
                        </a:lnSpc>
                      </a:pPr>
                      <a:r>
                        <a:rPr sz="1800" i="1" dirty="0">
                          <a:latin typeface="Calibri"/>
                          <a:cs typeface="Calibri"/>
                        </a:rPr>
                        <a:t>-100</a:t>
                      </a:r>
                      <a:r>
                        <a:rPr sz="1800" i="1" spc="-10" dirty="0">
                          <a:latin typeface="Calibri"/>
                          <a:cs typeface="Calibri"/>
                        </a:rPr>
                        <a:t>,</a:t>
                      </a:r>
                      <a:r>
                        <a:rPr sz="1800" i="1" dirty="0">
                          <a:solidFill>
                            <a:srgbClr val="FF0000"/>
                          </a:solidFill>
                          <a:latin typeface="Calibri"/>
                          <a:cs typeface="Calibri"/>
                        </a:rPr>
                        <a:t>-100</a:t>
                      </a:r>
                      <a:endParaRPr sz="1800" dirty="0">
                        <a:latin typeface="Calibri"/>
                        <a:cs typeface="Calibri"/>
                      </a:endParaRPr>
                    </a:p>
                  </a:txBody>
                  <a:tcPr marL="0" marR="0" marT="0" marB="0">
                    <a:lnL w="12701">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2D050"/>
                    </a:solidFill>
                  </a:tcPr>
                </a:tc>
                <a:extLst>
                  <a:ext uri="{0D108BD9-81ED-4DB2-BD59-A6C34878D82A}">
                    <a16:rowId xmlns:a16="http://schemas.microsoft.com/office/drawing/2014/main" val="10003"/>
                  </a:ext>
                </a:extLst>
              </a:tr>
            </a:tbl>
          </a:graphicData>
        </a:graphic>
      </p:graphicFrame>
      <p:graphicFrame>
        <p:nvGraphicFramePr>
          <p:cNvPr id="8" name="object 44"/>
          <p:cNvGraphicFramePr>
            <a:graphicFrameLocks noGrp="1"/>
          </p:cNvGraphicFramePr>
          <p:nvPr>
            <p:extLst/>
          </p:nvPr>
        </p:nvGraphicFramePr>
        <p:xfrm>
          <a:off x="6244952" y="2592466"/>
          <a:ext cx="4177282" cy="2253995"/>
        </p:xfrm>
        <a:graphic>
          <a:graphicData uri="http://schemas.openxmlformats.org/drawingml/2006/table">
            <a:tbl>
              <a:tblPr firstRow="1" bandRow="1">
                <a:tableStyleId>{2D5ABB26-0587-4C30-8999-92F81FD0307C}</a:tableStyleId>
              </a:tblPr>
              <a:tblGrid>
                <a:gridCol w="821435">
                  <a:extLst>
                    <a:ext uri="{9D8B030D-6E8A-4147-A177-3AD203B41FA5}">
                      <a16:colId xmlns:a16="http://schemas.microsoft.com/office/drawing/2014/main" val="20000"/>
                    </a:ext>
                  </a:extLst>
                </a:gridCol>
                <a:gridCol w="1051560">
                  <a:extLst>
                    <a:ext uri="{9D8B030D-6E8A-4147-A177-3AD203B41FA5}">
                      <a16:colId xmlns:a16="http://schemas.microsoft.com/office/drawing/2014/main" val="20001"/>
                    </a:ext>
                  </a:extLst>
                </a:gridCol>
                <a:gridCol w="1152144">
                  <a:extLst>
                    <a:ext uri="{9D8B030D-6E8A-4147-A177-3AD203B41FA5}">
                      <a16:colId xmlns:a16="http://schemas.microsoft.com/office/drawing/2014/main" val="20002"/>
                    </a:ext>
                  </a:extLst>
                </a:gridCol>
                <a:gridCol w="1152143">
                  <a:extLst>
                    <a:ext uri="{9D8B030D-6E8A-4147-A177-3AD203B41FA5}">
                      <a16:colId xmlns:a16="http://schemas.microsoft.com/office/drawing/2014/main" val="20003"/>
                    </a:ext>
                  </a:extLst>
                </a:gridCol>
              </a:tblGrid>
              <a:tr h="537972">
                <a:tc>
                  <a:txBody>
                    <a:bodyPr/>
                    <a:lstStyle/>
                    <a:p>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gridSpan="2">
                  <a:txBody>
                    <a:bodyPr/>
                    <a:lstStyle/>
                    <a:p>
                      <a:pPr algn="ctr">
                        <a:lnSpc>
                          <a:spcPct val="100000"/>
                        </a:lnSpc>
                      </a:pPr>
                      <a:r>
                        <a:rPr sz="1800" dirty="0">
                          <a:solidFill>
                            <a:srgbClr val="FF0000"/>
                          </a:solidFill>
                          <a:latin typeface="Calibri"/>
                          <a:cs typeface="Calibri"/>
                        </a:rPr>
                        <a:t>Hal</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640080">
                <a:tc>
                  <a:txBody>
                    <a:bodyPr/>
                    <a:lstStyle/>
                    <a:p>
                      <a:endParaRPr sz="18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algn="ctr">
                        <a:lnSpc>
                          <a:spcPct val="100000"/>
                        </a:lnSpc>
                      </a:pPr>
                      <a:r>
                        <a:rPr sz="1800" dirty="0">
                          <a:solidFill>
                            <a:srgbClr val="FF0000"/>
                          </a:solidFill>
                          <a:latin typeface="Calibri"/>
                          <a:cs typeface="Calibri"/>
                        </a:rPr>
                        <a:t>St</a:t>
                      </a:r>
                      <a:endParaRPr sz="1800">
                        <a:latin typeface="Calibri"/>
                        <a:cs typeface="Calibri"/>
                      </a:endParaRPr>
                    </a:p>
                  </a:txBody>
                  <a:tcPr marL="0" marR="0" marT="0" marB="0">
                    <a:lnL w="12700">
                      <a:solidFill>
                        <a:srgbClr val="FFFFFF"/>
                      </a:solidFill>
                      <a:prstDash val="solid"/>
                    </a:lnL>
                    <a:lnR w="12701">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algn="ctr">
                        <a:lnSpc>
                          <a:spcPct val="100000"/>
                        </a:lnSpc>
                      </a:pPr>
                      <a:r>
                        <a:rPr sz="1800" dirty="0">
                          <a:solidFill>
                            <a:srgbClr val="FF0000"/>
                          </a:solidFill>
                          <a:latin typeface="Calibri"/>
                          <a:cs typeface="Calibri"/>
                        </a:rPr>
                        <a:t>NSt</a:t>
                      </a:r>
                      <a:endParaRPr sz="1800">
                        <a:latin typeface="Calibri"/>
                        <a:cs typeface="Calibri"/>
                      </a:endParaRPr>
                    </a:p>
                  </a:txBody>
                  <a:tcPr marL="0" marR="0" marT="0" marB="0">
                    <a:lnL w="12701">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1"/>
                  </a:ext>
                </a:extLst>
              </a:tr>
              <a:tr h="537972">
                <a:tc rowSpan="2">
                  <a:txBody>
                    <a:bodyPr/>
                    <a:lstStyle/>
                    <a:p>
                      <a:pPr marL="401955">
                        <a:lnSpc>
                          <a:spcPct val="100000"/>
                        </a:lnSpc>
                      </a:pPr>
                      <a:r>
                        <a:rPr sz="1800" dirty="0">
                          <a:latin typeface="Calibri"/>
                          <a:cs typeface="Calibri"/>
                        </a:rPr>
                        <a:t>Jim</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gn="ctr">
                        <a:lnSpc>
                          <a:spcPct val="100000"/>
                        </a:lnSpc>
                      </a:pPr>
                      <a:r>
                        <a:rPr sz="1800" dirty="0">
                          <a:latin typeface="Calibri"/>
                          <a:cs typeface="Calibri"/>
                        </a:rPr>
                        <a:t>St</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algn="ctr">
                        <a:lnSpc>
                          <a:spcPct val="100000"/>
                        </a:lnSpc>
                      </a:pPr>
                      <a:r>
                        <a:rPr sz="1800" i="1" dirty="0">
                          <a:latin typeface="Calibri"/>
                          <a:cs typeface="Calibri"/>
                        </a:rPr>
                        <a:t>0</a:t>
                      </a:r>
                      <a:r>
                        <a:rPr sz="1800" i="1" spc="-10" dirty="0">
                          <a:latin typeface="Calibri"/>
                          <a:cs typeface="Calibri"/>
                        </a:rPr>
                        <a:t>,</a:t>
                      </a:r>
                      <a:r>
                        <a:rPr sz="1800" i="1" dirty="0">
                          <a:solidFill>
                            <a:srgbClr val="FF0000"/>
                          </a:solidFill>
                          <a:latin typeface="Calibri"/>
                          <a:cs typeface="Calibri"/>
                        </a:rPr>
                        <a:t>0</a:t>
                      </a:r>
                      <a:endParaRPr sz="1800" dirty="0">
                        <a:latin typeface="Calibri"/>
                        <a:cs typeface="Calibri"/>
                      </a:endParaRPr>
                    </a:p>
                  </a:txBody>
                  <a:tcPr marL="0" marR="0" marT="0" marB="0">
                    <a:lnL w="12700">
                      <a:solidFill>
                        <a:srgbClr val="FFFFFF"/>
                      </a:solidFill>
                      <a:prstDash val="solid"/>
                    </a:lnL>
                    <a:lnR w="12701">
                      <a:solidFill>
                        <a:srgbClr val="FFFFFF"/>
                      </a:solidFill>
                      <a:prstDash val="solid"/>
                    </a:lnR>
                    <a:lnT w="12700">
                      <a:solidFill>
                        <a:srgbClr val="FFFFFF"/>
                      </a:solidFill>
                      <a:prstDash val="solid"/>
                    </a:lnT>
                    <a:lnB w="12700">
                      <a:solidFill>
                        <a:srgbClr val="FFFFFF"/>
                      </a:solidFill>
                      <a:prstDash val="solid"/>
                    </a:lnB>
                    <a:solidFill>
                      <a:srgbClr val="92D050"/>
                    </a:solidFill>
                  </a:tcPr>
                </a:tc>
                <a:tc>
                  <a:txBody>
                    <a:bodyPr/>
                    <a:lstStyle/>
                    <a:p>
                      <a:pPr marL="273685">
                        <a:lnSpc>
                          <a:spcPct val="100000"/>
                        </a:lnSpc>
                      </a:pPr>
                      <a:r>
                        <a:rPr sz="1800" i="1" u="sng" dirty="0">
                          <a:latin typeface="Calibri"/>
                          <a:cs typeface="Calibri"/>
                        </a:rPr>
                        <a:t>-10</a:t>
                      </a:r>
                      <a:r>
                        <a:rPr sz="1800" i="1" spc="-10" dirty="0">
                          <a:latin typeface="Calibri"/>
                          <a:cs typeface="Calibri"/>
                        </a:rPr>
                        <a:t>,</a:t>
                      </a:r>
                      <a:r>
                        <a:rPr sz="1800" i="1" u="sng" dirty="0">
                          <a:solidFill>
                            <a:srgbClr val="FF0000"/>
                          </a:solidFill>
                          <a:latin typeface="Calibri"/>
                          <a:cs typeface="Calibri"/>
                        </a:rPr>
                        <a:t>10</a:t>
                      </a:r>
                      <a:endParaRPr sz="1800" u="sng" dirty="0">
                        <a:latin typeface="Calibri"/>
                        <a:cs typeface="Calibri"/>
                      </a:endParaRPr>
                    </a:p>
                  </a:txBody>
                  <a:tcPr marL="0" marR="0" marT="0" marB="0">
                    <a:lnL w="12701">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2D050"/>
                    </a:solidFill>
                  </a:tcPr>
                </a:tc>
                <a:extLst>
                  <a:ext uri="{0D108BD9-81ED-4DB2-BD59-A6C34878D82A}">
                    <a16:rowId xmlns:a16="http://schemas.microsoft.com/office/drawing/2014/main" val="10002"/>
                  </a:ext>
                </a:extLst>
              </a:tr>
              <a:tr h="537971">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gn="ctr">
                        <a:lnSpc>
                          <a:spcPct val="100000"/>
                        </a:lnSpc>
                      </a:pPr>
                      <a:r>
                        <a:rPr sz="1800" dirty="0">
                          <a:latin typeface="Calibri"/>
                          <a:cs typeface="Calibri"/>
                        </a:rPr>
                        <a:t>NSt</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273685">
                        <a:lnSpc>
                          <a:spcPct val="100000"/>
                        </a:lnSpc>
                      </a:pPr>
                      <a:r>
                        <a:rPr sz="1800" i="1" u="sng" dirty="0">
                          <a:latin typeface="Calibri"/>
                          <a:cs typeface="Calibri"/>
                        </a:rPr>
                        <a:t>10</a:t>
                      </a:r>
                      <a:r>
                        <a:rPr sz="1800" i="1" spc="-10" dirty="0">
                          <a:latin typeface="Calibri"/>
                          <a:cs typeface="Calibri"/>
                        </a:rPr>
                        <a:t>,</a:t>
                      </a:r>
                      <a:r>
                        <a:rPr sz="1800" i="1" u="sng" dirty="0">
                          <a:solidFill>
                            <a:srgbClr val="FF0000"/>
                          </a:solidFill>
                          <a:latin typeface="Calibri"/>
                          <a:cs typeface="Calibri"/>
                        </a:rPr>
                        <a:t>-10</a:t>
                      </a:r>
                      <a:endParaRPr sz="1800" u="sng" dirty="0">
                        <a:latin typeface="Calibri"/>
                        <a:cs typeface="Calibri"/>
                      </a:endParaRPr>
                    </a:p>
                  </a:txBody>
                  <a:tcPr marL="0" marR="0" marT="0" marB="0">
                    <a:lnL w="12700">
                      <a:solidFill>
                        <a:srgbClr val="FFFFFF"/>
                      </a:solidFill>
                      <a:prstDash val="solid"/>
                    </a:lnL>
                    <a:lnR w="12701">
                      <a:solidFill>
                        <a:srgbClr val="FFFFFF"/>
                      </a:solidFill>
                      <a:prstDash val="solid"/>
                    </a:lnR>
                    <a:lnT w="12700">
                      <a:solidFill>
                        <a:srgbClr val="FFFFFF"/>
                      </a:solidFill>
                      <a:prstDash val="solid"/>
                    </a:lnT>
                    <a:lnB w="12700">
                      <a:solidFill>
                        <a:srgbClr val="FFFFFF"/>
                      </a:solidFill>
                      <a:prstDash val="solid"/>
                    </a:lnB>
                    <a:solidFill>
                      <a:srgbClr val="92D050"/>
                    </a:solidFill>
                  </a:tcPr>
                </a:tc>
                <a:tc>
                  <a:txBody>
                    <a:bodyPr/>
                    <a:lstStyle/>
                    <a:p>
                      <a:pPr marL="123189">
                        <a:lnSpc>
                          <a:spcPct val="100000"/>
                        </a:lnSpc>
                      </a:pPr>
                      <a:r>
                        <a:rPr sz="1800" i="1" dirty="0">
                          <a:latin typeface="Calibri"/>
                          <a:cs typeface="Calibri"/>
                        </a:rPr>
                        <a:t>-100</a:t>
                      </a:r>
                      <a:r>
                        <a:rPr sz="1800" i="1" spc="-10" dirty="0">
                          <a:latin typeface="Calibri"/>
                          <a:cs typeface="Calibri"/>
                        </a:rPr>
                        <a:t>,</a:t>
                      </a:r>
                      <a:r>
                        <a:rPr sz="1800" i="1" dirty="0">
                          <a:solidFill>
                            <a:srgbClr val="FF0000"/>
                          </a:solidFill>
                          <a:latin typeface="Calibri"/>
                          <a:cs typeface="Calibri"/>
                        </a:rPr>
                        <a:t>-100</a:t>
                      </a:r>
                      <a:endParaRPr sz="1800" dirty="0">
                        <a:latin typeface="Calibri"/>
                        <a:cs typeface="Calibri"/>
                      </a:endParaRPr>
                    </a:p>
                  </a:txBody>
                  <a:tcPr marL="0" marR="0" marT="0" marB="0">
                    <a:lnL w="12701">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2D050"/>
                    </a:solidFill>
                  </a:tcPr>
                </a:tc>
                <a:extLst>
                  <a:ext uri="{0D108BD9-81ED-4DB2-BD59-A6C34878D82A}">
                    <a16:rowId xmlns:a16="http://schemas.microsoft.com/office/drawing/2014/main" val="10003"/>
                  </a:ext>
                </a:extLst>
              </a:tr>
            </a:tbl>
          </a:graphicData>
        </a:graphic>
      </p:graphicFrame>
      <p:graphicFrame>
        <p:nvGraphicFramePr>
          <p:cNvPr id="10" name="object 44"/>
          <p:cNvGraphicFramePr>
            <a:graphicFrameLocks noGrp="1"/>
          </p:cNvGraphicFramePr>
          <p:nvPr>
            <p:extLst/>
          </p:nvPr>
        </p:nvGraphicFramePr>
        <p:xfrm>
          <a:off x="6254328" y="2604794"/>
          <a:ext cx="4177282" cy="2253995"/>
        </p:xfrm>
        <a:graphic>
          <a:graphicData uri="http://schemas.openxmlformats.org/drawingml/2006/table">
            <a:tbl>
              <a:tblPr firstRow="1" bandRow="1">
                <a:tableStyleId>{2D5ABB26-0587-4C30-8999-92F81FD0307C}</a:tableStyleId>
              </a:tblPr>
              <a:tblGrid>
                <a:gridCol w="821435">
                  <a:extLst>
                    <a:ext uri="{9D8B030D-6E8A-4147-A177-3AD203B41FA5}">
                      <a16:colId xmlns:a16="http://schemas.microsoft.com/office/drawing/2014/main" val="20000"/>
                    </a:ext>
                  </a:extLst>
                </a:gridCol>
                <a:gridCol w="1051560">
                  <a:extLst>
                    <a:ext uri="{9D8B030D-6E8A-4147-A177-3AD203B41FA5}">
                      <a16:colId xmlns:a16="http://schemas.microsoft.com/office/drawing/2014/main" val="20001"/>
                    </a:ext>
                  </a:extLst>
                </a:gridCol>
                <a:gridCol w="1152144">
                  <a:extLst>
                    <a:ext uri="{9D8B030D-6E8A-4147-A177-3AD203B41FA5}">
                      <a16:colId xmlns:a16="http://schemas.microsoft.com/office/drawing/2014/main" val="20002"/>
                    </a:ext>
                  </a:extLst>
                </a:gridCol>
                <a:gridCol w="1152143">
                  <a:extLst>
                    <a:ext uri="{9D8B030D-6E8A-4147-A177-3AD203B41FA5}">
                      <a16:colId xmlns:a16="http://schemas.microsoft.com/office/drawing/2014/main" val="20003"/>
                    </a:ext>
                  </a:extLst>
                </a:gridCol>
              </a:tblGrid>
              <a:tr h="537972">
                <a:tc>
                  <a:txBody>
                    <a:bodyPr/>
                    <a:lstStyle/>
                    <a:p>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gridSpan="2">
                  <a:txBody>
                    <a:bodyPr/>
                    <a:lstStyle/>
                    <a:p>
                      <a:pPr algn="ctr">
                        <a:lnSpc>
                          <a:spcPct val="100000"/>
                        </a:lnSpc>
                      </a:pPr>
                      <a:r>
                        <a:rPr sz="1800" dirty="0">
                          <a:solidFill>
                            <a:srgbClr val="FF0000"/>
                          </a:solidFill>
                          <a:latin typeface="Calibri"/>
                          <a:cs typeface="Calibri"/>
                        </a:rPr>
                        <a:t>Hal</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640080">
                <a:tc>
                  <a:txBody>
                    <a:bodyPr/>
                    <a:lstStyle/>
                    <a:p>
                      <a:endParaRPr sz="18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endParaRPr sz="18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algn="ctr">
                        <a:lnSpc>
                          <a:spcPct val="100000"/>
                        </a:lnSpc>
                      </a:pPr>
                      <a:r>
                        <a:rPr sz="1800" dirty="0">
                          <a:solidFill>
                            <a:srgbClr val="FF0000"/>
                          </a:solidFill>
                          <a:latin typeface="Calibri"/>
                          <a:cs typeface="Calibri"/>
                        </a:rPr>
                        <a:t>St</a:t>
                      </a:r>
                      <a:endParaRPr sz="1800">
                        <a:latin typeface="Calibri"/>
                        <a:cs typeface="Calibri"/>
                      </a:endParaRPr>
                    </a:p>
                  </a:txBody>
                  <a:tcPr marL="0" marR="0" marT="0" marB="0">
                    <a:lnL w="12700">
                      <a:solidFill>
                        <a:srgbClr val="FFFFFF"/>
                      </a:solidFill>
                      <a:prstDash val="solid"/>
                    </a:lnL>
                    <a:lnR w="12701">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algn="ctr">
                        <a:lnSpc>
                          <a:spcPct val="100000"/>
                        </a:lnSpc>
                      </a:pPr>
                      <a:r>
                        <a:rPr sz="1800" dirty="0">
                          <a:solidFill>
                            <a:srgbClr val="FF0000"/>
                          </a:solidFill>
                          <a:latin typeface="Calibri"/>
                          <a:cs typeface="Calibri"/>
                        </a:rPr>
                        <a:t>NSt</a:t>
                      </a:r>
                      <a:endParaRPr sz="1800">
                        <a:latin typeface="Calibri"/>
                        <a:cs typeface="Calibri"/>
                      </a:endParaRPr>
                    </a:p>
                  </a:txBody>
                  <a:tcPr marL="0" marR="0" marT="0" marB="0">
                    <a:lnL w="12701">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1"/>
                  </a:ext>
                </a:extLst>
              </a:tr>
              <a:tr h="537972">
                <a:tc rowSpan="2">
                  <a:txBody>
                    <a:bodyPr/>
                    <a:lstStyle/>
                    <a:p>
                      <a:pPr marL="401955">
                        <a:lnSpc>
                          <a:spcPct val="100000"/>
                        </a:lnSpc>
                      </a:pPr>
                      <a:r>
                        <a:rPr sz="1800" dirty="0">
                          <a:latin typeface="Calibri"/>
                          <a:cs typeface="Calibri"/>
                        </a:rPr>
                        <a:t>Jim</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gn="ctr">
                        <a:lnSpc>
                          <a:spcPct val="100000"/>
                        </a:lnSpc>
                      </a:pPr>
                      <a:r>
                        <a:rPr sz="1800" dirty="0">
                          <a:latin typeface="Calibri"/>
                          <a:cs typeface="Calibri"/>
                        </a:rPr>
                        <a:t>St</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algn="ctr">
                        <a:lnSpc>
                          <a:spcPct val="100000"/>
                        </a:lnSpc>
                      </a:pPr>
                      <a:r>
                        <a:rPr sz="1800" i="1" dirty="0">
                          <a:latin typeface="Calibri"/>
                          <a:cs typeface="Calibri"/>
                        </a:rPr>
                        <a:t>0</a:t>
                      </a:r>
                      <a:r>
                        <a:rPr sz="1800" i="1" spc="-10" dirty="0">
                          <a:latin typeface="Calibri"/>
                          <a:cs typeface="Calibri"/>
                        </a:rPr>
                        <a:t>,</a:t>
                      </a:r>
                      <a:r>
                        <a:rPr sz="1800" i="1" dirty="0">
                          <a:solidFill>
                            <a:srgbClr val="FF0000"/>
                          </a:solidFill>
                          <a:latin typeface="Calibri"/>
                          <a:cs typeface="Calibri"/>
                        </a:rPr>
                        <a:t>0</a:t>
                      </a:r>
                      <a:endParaRPr sz="1800" dirty="0">
                        <a:latin typeface="Calibri"/>
                        <a:cs typeface="Calibri"/>
                      </a:endParaRPr>
                    </a:p>
                  </a:txBody>
                  <a:tcPr marL="0" marR="0" marT="0" marB="0">
                    <a:lnL w="12700">
                      <a:solidFill>
                        <a:srgbClr val="FFFFFF"/>
                      </a:solidFill>
                      <a:prstDash val="solid"/>
                    </a:lnL>
                    <a:lnR w="12701">
                      <a:solidFill>
                        <a:srgbClr val="FFFFFF"/>
                      </a:solidFill>
                      <a:prstDash val="solid"/>
                    </a:lnR>
                    <a:lnT w="12700">
                      <a:solidFill>
                        <a:srgbClr val="FFFFFF"/>
                      </a:solidFill>
                      <a:prstDash val="solid"/>
                    </a:lnT>
                    <a:lnB w="12700">
                      <a:solidFill>
                        <a:srgbClr val="FFFFFF"/>
                      </a:solidFill>
                      <a:prstDash val="solid"/>
                    </a:lnB>
                    <a:solidFill>
                      <a:srgbClr val="92D050"/>
                    </a:solidFill>
                  </a:tcPr>
                </a:tc>
                <a:tc>
                  <a:txBody>
                    <a:bodyPr/>
                    <a:lstStyle/>
                    <a:p>
                      <a:pPr marL="273685">
                        <a:lnSpc>
                          <a:spcPct val="100000"/>
                        </a:lnSpc>
                      </a:pPr>
                      <a:r>
                        <a:rPr sz="1800" i="1" u="sng" dirty="0">
                          <a:latin typeface="Calibri"/>
                          <a:cs typeface="Calibri"/>
                        </a:rPr>
                        <a:t>-10</a:t>
                      </a:r>
                      <a:r>
                        <a:rPr sz="1800" i="1" spc="-10" dirty="0">
                          <a:latin typeface="Calibri"/>
                          <a:cs typeface="Calibri"/>
                        </a:rPr>
                        <a:t>,</a:t>
                      </a:r>
                      <a:r>
                        <a:rPr sz="1800" i="1" u="sng" dirty="0">
                          <a:solidFill>
                            <a:srgbClr val="FF0000"/>
                          </a:solidFill>
                          <a:latin typeface="Calibri"/>
                          <a:cs typeface="Calibri"/>
                        </a:rPr>
                        <a:t>10</a:t>
                      </a:r>
                      <a:endParaRPr sz="1800" u="sng" dirty="0">
                        <a:latin typeface="Calibri"/>
                        <a:cs typeface="Calibri"/>
                      </a:endParaRPr>
                    </a:p>
                  </a:txBody>
                  <a:tcPr marL="0" marR="0" marT="0" marB="0">
                    <a:lnL w="12701">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B050"/>
                    </a:solidFill>
                  </a:tcPr>
                </a:tc>
                <a:extLst>
                  <a:ext uri="{0D108BD9-81ED-4DB2-BD59-A6C34878D82A}">
                    <a16:rowId xmlns:a16="http://schemas.microsoft.com/office/drawing/2014/main" val="10002"/>
                  </a:ext>
                </a:extLst>
              </a:tr>
              <a:tr h="537971">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gn="ctr">
                        <a:lnSpc>
                          <a:spcPct val="100000"/>
                        </a:lnSpc>
                      </a:pPr>
                      <a:r>
                        <a:rPr sz="1800" dirty="0">
                          <a:latin typeface="Calibri"/>
                          <a:cs typeface="Calibri"/>
                        </a:rPr>
                        <a:t>NSt</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273685">
                        <a:lnSpc>
                          <a:spcPct val="100000"/>
                        </a:lnSpc>
                      </a:pPr>
                      <a:r>
                        <a:rPr sz="1800" i="1" u="sng" dirty="0">
                          <a:latin typeface="Calibri"/>
                          <a:cs typeface="Calibri"/>
                        </a:rPr>
                        <a:t>10</a:t>
                      </a:r>
                      <a:r>
                        <a:rPr sz="1800" i="1" spc="-10" dirty="0">
                          <a:latin typeface="Calibri"/>
                          <a:cs typeface="Calibri"/>
                        </a:rPr>
                        <a:t>,</a:t>
                      </a:r>
                      <a:r>
                        <a:rPr sz="1800" i="1" u="sng" dirty="0">
                          <a:solidFill>
                            <a:srgbClr val="FF0000"/>
                          </a:solidFill>
                          <a:latin typeface="Calibri"/>
                          <a:cs typeface="Calibri"/>
                        </a:rPr>
                        <a:t>-10</a:t>
                      </a:r>
                      <a:endParaRPr sz="1800" u="sng" dirty="0">
                        <a:latin typeface="Calibri"/>
                        <a:cs typeface="Calibri"/>
                      </a:endParaRPr>
                    </a:p>
                  </a:txBody>
                  <a:tcPr marL="0" marR="0" marT="0" marB="0">
                    <a:lnL w="12700">
                      <a:solidFill>
                        <a:srgbClr val="FFFFFF"/>
                      </a:solidFill>
                      <a:prstDash val="solid"/>
                    </a:lnL>
                    <a:lnR w="12701">
                      <a:solidFill>
                        <a:srgbClr val="FFFFFF"/>
                      </a:solidFill>
                      <a:prstDash val="solid"/>
                    </a:lnR>
                    <a:lnT w="12700">
                      <a:solidFill>
                        <a:srgbClr val="FFFFFF"/>
                      </a:solidFill>
                      <a:prstDash val="solid"/>
                    </a:lnT>
                    <a:lnB w="12700">
                      <a:solidFill>
                        <a:srgbClr val="FFFFFF"/>
                      </a:solidFill>
                      <a:prstDash val="solid"/>
                    </a:lnB>
                    <a:solidFill>
                      <a:srgbClr val="00B050"/>
                    </a:solidFill>
                  </a:tcPr>
                </a:tc>
                <a:tc>
                  <a:txBody>
                    <a:bodyPr/>
                    <a:lstStyle/>
                    <a:p>
                      <a:pPr marL="123189">
                        <a:lnSpc>
                          <a:spcPct val="100000"/>
                        </a:lnSpc>
                      </a:pPr>
                      <a:r>
                        <a:rPr sz="1800" i="1" dirty="0">
                          <a:latin typeface="Calibri"/>
                          <a:cs typeface="Calibri"/>
                        </a:rPr>
                        <a:t>-100</a:t>
                      </a:r>
                      <a:r>
                        <a:rPr sz="1800" i="1" spc="-10" dirty="0">
                          <a:latin typeface="Calibri"/>
                          <a:cs typeface="Calibri"/>
                        </a:rPr>
                        <a:t>,</a:t>
                      </a:r>
                      <a:r>
                        <a:rPr sz="1800" i="1" dirty="0">
                          <a:solidFill>
                            <a:srgbClr val="FF0000"/>
                          </a:solidFill>
                          <a:latin typeface="Calibri"/>
                          <a:cs typeface="Calibri"/>
                        </a:rPr>
                        <a:t>-100</a:t>
                      </a:r>
                      <a:endParaRPr sz="1800" dirty="0">
                        <a:latin typeface="Calibri"/>
                        <a:cs typeface="Calibri"/>
                      </a:endParaRPr>
                    </a:p>
                  </a:txBody>
                  <a:tcPr marL="0" marR="0" marT="0" marB="0">
                    <a:lnL w="12701">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2D050"/>
                    </a:solidFill>
                  </a:tcPr>
                </a:tc>
                <a:extLst>
                  <a:ext uri="{0D108BD9-81ED-4DB2-BD59-A6C34878D82A}">
                    <a16:rowId xmlns:a16="http://schemas.microsoft.com/office/drawing/2014/main" val="10003"/>
                  </a:ext>
                </a:extLst>
              </a:tr>
            </a:tbl>
          </a:graphicData>
        </a:graphic>
      </p:graphicFrame>
      <p:sp>
        <p:nvSpPr>
          <p:cNvPr id="5" name="Segnaposto data 4"/>
          <p:cNvSpPr>
            <a:spLocks noGrp="1"/>
          </p:cNvSpPr>
          <p:nvPr>
            <p:ph type="dt" sz="half" idx="10"/>
          </p:nvPr>
        </p:nvSpPr>
        <p:spPr/>
        <p:txBody>
          <a:bodyPr/>
          <a:lstStyle/>
          <a:p>
            <a:r>
              <a:rPr lang="it-IT" smtClean="0"/>
              <a:t>19 Marzo 2019</a:t>
            </a:r>
            <a:endParaRPr lang="it-IT"/>
          </a:p>
        </p:txBody>
      </p:sp>
      <p:sp>
        <p:nvSpPr>
          <p:cNvPr id="7" name="Segnaposto piè di pagina 6"/>
          <p:cNvSpPr>
            <a:spLocks noGrp="1"/>
          </p:cNvSpPr>
          <p:nvPr>
            <p:ph type="ftr" sz="quarter" idx="11"/>
          </p:nvPr>
        </p:nvSpPr>
        <p:spPr/>
        <p:txBody>
          <a:bodyPr/>
          <a:lstStyle/>
          <a:p>
            <a:r>
              <a:rPr lang="it-IT" smtClean="0"/>
              <a:t>Lezione di orientamento</a:t>
            </a:r>
            <a:endParaRPr lang="it-IT"/>
          </a:p>
        </p:txBody>
      </p:sp>
      <p:sp>
        <p:nvSpPr>
          <p:cNvPr id="9" name="Segnaposto numero diapositiva 8"/>
          <p:cNvSpPr>
            <a:spLocks noGrp="1"/>
          </p:cNvSpPr>
          <p:nvPr>
            <p:ph type="sldNum" sz="quarter" idx="12"/>
          </p:nvPr>
        </p:nvSpPr>
        <p:spPr/>
        <p:txBody>
          <a:bodyPr/>
          <a:lstStyle/>
          <a:p>
            <a:fld id="{EE452C56-0187-4AC5-8618-9DA564E212B3}" type="slidenum">
              <a:rPr lang="it-IT" smtClean="0"/>
              <a:t>27</a:t>
            </a:fld>
            <a:endParaRPr lang="it-IT"/>
          </a:p>
        </p:txBody>
      </p:sp>
    </p:spTree>
    <p:extLst>
      <p:ext uri="{BB962C8B-B14F-4D97-AF65-F5344CB8AC3E}">
        <p14:creationId xmlns:p14="http://schemas.microsoft.com/office/powerpoint/2010/main" val="352478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 calcmode="lin" valueType="num">
                                      <p:cBhvr additive="base">
                                        <p:cTn id="5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numero diapositiva 5"/>
          <p:cNvSpPr>
            <a:spLocks noGrp="1"/>
          </p:cNvSpPr>
          <p:nvPr>
            <p:ph type="sldNum" sz="quarter" idx="12"/>
          </p:nvPr>
        </p:nvSpPr>
        <p:spPr/>
        <p:txBody>
          <a:bodyPr/>
          <a:lstStyle/>
          <a:p>
            <a:pPr>
              <a:defRPr/>
            </a:pPr>
            <a:fld id="{E0B188F6-E939-4B3E-B772-8BF0B3026B5C}" type="slidenum">
              <a:rPr lang="it-IT"/>
              <a:pPr>
                <a:defRPr/>
              </a:pPr>
              <a:t>28</a:t>
            </a:fld>
            <a:endParaRPr lang="it-IT"/>
          </a:p>
        </p:txBody>
      </p:sp>
      <p:sp>
        <p:nvSpPr>
          <p:cNvPr id="20482" name="Titolo 3"/>
          <p:cNvSpPr>
            <a:spLocks noGrp="1"/>
          </p:cNvSpPr>
          <p:nvPr>
            <p:ph type="title"/>
          </p:nvPr>
        </p:nvSpPr>
        <p:spPr/>
        <p:txBody>
          <a:bodyPr>
            <a:normAutofit/>
          </a:bodyPr>
          <a:lstStyle/>
          <a:p>
            <a:pPr eaLnBrk="1" hangingPunct="1"/>
            <a:r>
              <a:rPr lang="it-IT" dirty="0" smtClean="0"/>
              <a:t>Il gioco del coniglio sequenziale/1</a:t>
            </a:r>
          </a:p>
        </p:txBody>
      </p:sp>
      <p:sp>
        <p:nvSpPr>
          <p:cNvPr id="5" name="Segnaposto contenuto 4"/>
          <p:cNvSpPr>
            <a:spLocks noGrp="1"/>
          </p:cNvSpPr>
          <p:nvPr>
            <p:ph sz="half" idx="1"/>
          </p:nvPr>
        </p:nvSpPr>
        <p:spPr>
          <a:xfrm>
            <a:off x="1775520" y="1340768"/>
            <a:ext cx="4244280" cy="5400600"/>
          </a:xfrm>
        </p:spPr>
        <p:txBody>
          <a:bodyPr rtlCol="0">
            <a:normAutofit lnSpcReduction="10000"/>
          </a:bodyPr>
          <a:lstStyle/>
          <a:p>
            <a:pPr>
              <a:defRPr/>
            </a:pPr>
            <a:r>
              <a:rPr lang="it-IT" sz="3000" dirty="0"/>
              <a:t>Poniamo che </a:t>
            </a:r>
            <a:r>
              <a:rPr lang="it-IT" sz="3000" dirty="0" err="1"/>
              <a:t>Jim</a:t>
            </a:r>
            <a:r>
              <a:rPr lang="it-IT" sz="3000" dirty="0"/>
              <a:t> </a:t>
            </a:r>
            <a:r>
              <a:rPr lang="it-IT" sz="3000" dirty="0"/>
              <a:t>possa </a:t>
            </a:r>
            <a:r>
              <a:rPr lang="it-IT" sz="3000" dirty="0"/>
              <a:t>«scegliere» </a:t>
            </a:r>
            <a:r>
              <a:rPr lang="it-IT" sz="3000" dirty="0"/>
              <a:t>per </a:t>
            </a:r>
            <a:r>
              <a:rPr lang="it-IT" sz="3000" dirty="0"/>
              <a:t>primo </a:t>
            </a:r>
            <a:r>
              <a:rPr lang="it-IT" sz="3000" dirty="0"/>
              <a:t>e </a:t>
            </a:r>
            <a:r>
              <a:rPr lang="it-IT" sz="3000" dirty="0" err="1"/>
              <a:t>Hal</a:t>
            </a:r>
            <a:r>
              <a:rPr lang="it-IT" sz="3000" dirty="0"/>
              <a:t> </a:t>
            </a:r>
            <a:r>
              <a:rPr lang="it-IT" sz="3000" dirty="0"/>
              <a:t>scelga dopo aver saputo cosa </a:t>
            </a:r>
            <a:r>
              <a:rPr lang="it-IT" sz="3000" dirty="0" err="1"/>
              <a:t>Jim</a:t>
            </a:r>
            <a:r>
              <a:rPr lang="it-IT" sz="3000" dirty="0"/>
              <a:t> abbia </a:t>
            </a:r>
            <a:r>
              <a:rPr lang="it-IT" sz="3000" dirty="0"/>
              <a:t>deciso</a:t>
            </a:r>
          </a:p>
          <a:p>
            <a:pPr>
              <a:defRPr/>
            </a:pPr>
            <a:r>
              <a:rPr lang="it-IT" sz="3000" dirty="0"/>
              <a:t>Il gioco si risolve a ritroso. </a:t>
            </a:r>
            <a:r>
              <a:rPr lang="it-IT" sz="3000" dirty="0" err="1"/>
              <a:t>Hal</a:t>
            </a:r>
            <a:r>
              <a:rPr lang="it-IT" sz="3000" dirty="0"/>
              <a:t> troverà conveniente fare il contrario di </a:t>
            </a:r>
            <a:r>
              <a:rPr lang="it-IT" sz="3000" dirty="0" err="1"/>
              <a:t>Jim</a:t>
            </a:r>
            <a:endParaRPr lang="it-IT" sz="3000" dirty="0"/>
          </a:p>
          <a:p>
            <a:pPr>
              <a:defRPr/>
            </a:pPr>
            <a:r>
              <a:rPr lang="it-IT" sz="3000" dirty="0"/>
              <a:t>Consapevole di ciò </a:t>
            </a:r>
            <a:r>
              <a:rPr lang="it-IT" sz="3000" dirty="0" err="1"/>
              <a:t>Jim</a:t>
            </a:r>
            <a:r>
              <a:rPr lang="it-IT" sz="3000" dirty="0"/>
              <a:t> potrà scegliere di «legarsi le mani» a </a:t>
            </a:r>
            <a:r>
              <a:rPr lang="it-IT" sz="3000" dirty="0" err="1"/>
              <a:t>NSt</a:t>
            </a:r>
            <a:endParaRPr lang="it-IT" sz="3000" dirty="0"/>
          </a:p>
          <a:p>
            <a:pPr>
              <a:defRPr/>
            </a:pPr>
            <a:endParaRPr lang="it-IT" sz="3000" dirty="0"/>
          </a:p>
          <a:p>
            <a:pPr>
              <a:defRPr/>
            </a:pPr>
            <a:endParaRPr lang="it-IT" dirty="0" smtClean="0"/>
          </a:p>
        </p:txBody>
      </p:sp>
      <p:sp>
        <p:nvSpPr>
          <p:cNvPr id="20484" name="Segnaposto contenuto 5"/>
          <p:cNvSpPr>
            <a:spLocks noGrp="1"/>
          </p:cNvSpPr>
          <p:nvPr>
            <p:ph sz="half" idx="2"/>
          </p:nvPr>
        </p:nvSpPr>
        <p:spPr>
          <a:xfrm>
            <a:off x="6172200" y="1268760"/>
            <a:ext cx="4038600" cy="5256584"/>
          </a:xfrm>
        </p:spPr>
        <p:txBody>
          <a:bodyPr>
            <a:normAutofit lnSpcReduction="10000"/>
          </a:bodyPr>
          <a:lstStyle/>
          <a:p>
            <a:pPr>
              <a:spcBef>
                <a:spcPts val="0"/>
              </a:spcBef>
              <a:buNone/>
            </a:pPr>
            <a:r>
              <a:rPr lang="it-IT" dirty="0" smtClean="0"/>
              <a:t>                    </a:t>
            </a:r>
            <a:r>
              <a:rPr lang="it-IT" dirty="0" err="1" smtClean="0"/>
              <a:t>Jim</a:t>
            </a:r>
            <a:endParaRPr lang="it-IT" dirty="0" smtClean="0"/>
          </a:p>
          <a:p>
            <a:pPr>
              <a:spcBef>
                <a:spcPts val="0"/>
              </a:spcBef>
              <a:buNone/>
            </a:pPr>
            <a:r>
              <a:rPr lang="it-IT" dirty="0">
                <a:sym typeface="Symbol" pitchFamily="18" charset="2"/>
              </a:rPr>
              <a:t> </a:t>
            </a:r>
            <a:r>
              <a:rPr lang="it-IT" dirty="0" smtClean="0">
                <a:sym typeface="Symbol" pitchFamily="18" charset="2"/>
              </a:rPr>
              <a:t>                      </a:t>
            </a:r>
          </a:p>
          <a:p>
            <a:pPr>
              <a:spcBef>
                <a:spcPts val="1500"/>
              </a:spcBef>
              <a:buNone/>
            </a:pPr>
            <a:r>
              <a:rPr lang="it-IT" dirty="0" smtClean="0">
                <a:sym typeface="Symbol" pitchFamily="18" charset="2"/>
              </a:rPr>
              <a:t>              </a:t>
            </a:r>
            <a:r>
              <a:rPr lang="it-IT" sz="1800" dirty="0">
                <a:sym typeface="Symbol" pitchFamily="18" charset="2"/>
              </a:rPr>
              <a:t>St                         </a:t>
            </a:r>
            <a:r>
              <a:rPr lang="it-IT" sz="1800" dirty="0" err="1">
                <a:sym typeface="Symbol" pitchFamily="18" charset="2"/>
              </a:rPr>
              <a:t>NSt</a:t>
            </a:r>
            <a:endParaRPr lang="it-IT" sz="1800" dirty="0">
              <a:sym typeface="Symbol" pitchFamily="18" charset="2"/>
            </a:endParaRPr>
          </a:p>
          <a:p>
            <a:pPr>
              <a:spcBef>
                <a:spcPts val="600"/>
              </a:spcBef>
              <a:spcAft>
                <a:spcPts val="1200"/>
              </a:spcAft>
              <a:buNone/>
            </a:pPr>
            <a:r>
              <a:rPr lang="it-IT" dirty="0" smtClean="0">
                <a:sym typeface="Symbol" pitchFamily="18" charset="2"/>
              </a:rPr>
              <a:t>		       </a:t>
            </a:r>
            <a:r>
              <a:rPr lang="it-IT" dirty="0" err="1" smtClean="0">
                <a:sym typeface="Symbol" pitchFamily="18" charset="2"/>
              </a:rPr>
              <a:t>Hal</a:t>
            </a:r>
            <a:r>
              <a:rPr lang="it-IT" dirty="0" smtClean="0">
                <a:sym typeface="Symbol" pitchFamily="18" charset="2"/>
              </a:rPr>
              <a:t>	 </a:t>
            </a:r>
          </a:p>
          <a:p>
            <a:pPr>
              <a:spcBef>
                <a:spcPts val="600"/>
              </a:spcBef>
              <a:spcAft>
                <a:spcPts val="600"/>
              </a:spcAft>
              <a:buNone/>
            </a:pPr>
            <a:r>
              <a:rPr lang="it-IT" sz="1800" dirty="0">
                <a:sym typeface="Symbol" pitchFamily="18" charset="2"/>
              </a:rPr>
              <a:t>           St             </a:t>
            </a:r>
            <a:r>
              <a:rPr lang="it-IT" sz="1800" dirty="0" err="1">
                <a:sym typeface="Symbol" pitchFamily="18" charset="2"/>
              </a:rPr>
              <a:t>NSt</a:t>
            </a:r>
            <a:r>
              <a:rPr lang="it-IT" sz="1800" dirty="0">
                <a:sym typeface="Symbol" pitchFamily="18" charset="2"/>
              </a:rPr>
              <a:t>             St           </a:t>
            </a:r>
            <a:r>
              <a:rPr lang="it-IT" sz="1800" dirty="0" err="1">
                <a:sym typeface="Symbol" pitchFamily="18" charset="2"/>
              </a:rPr>
              <a:t>NSt</a:t>
            </a:r>
            <a:endParaRPr lang="it-IT" sz="1800" dirty="0">
              <a:sym typeface="Symbol" pitchFamily="18" charset="2"/>
            </a:endParaRPr>
          </a:p>
          <a:p>
            <a:pPr>
              <a:lnSpc>
                <a:spcPct val="150000"/>
              </a:lnSpc>
              <a:spcBef>
                <a:spcPts val="600"/>
              </a:spcBef>
              <a:buNone/>
            </a:pPr>
            <a:r>
              <a:rPr lang="it-IT" dirty="0" smtClean="0">
                <a:sym typeface="Symbol" pitchFamily="18" charset="2"/>
              </a:rPr>
              <a:t>	                                </a:t>
            </a:r>
          </a:p>
          <a:p>
            <a:pPr eaLnBrk="1" hangingPunct="1">
              <a:buFont typeface="Arial" charset="0"/>
              <a:buNone/>
            </a:pPr>
            <a:r>
              <a:rPr lang="it-IT" sz="2400" dirty="0"/>
              <a:t>    </a:t>
            </a:r>
            <a:r>
              <a:rPr lang="it-IT" sz="2000" dirty="0"/>
              <a:t>0,0           -10,10   10,-10  -100,-100</a:t>
            </a:r>
          </a:p>
        </p:txBody>
      </p:sp>
      <p:cxnSp>
        <p:nvCxnSpPr>
          <p:cNvPr id="9" name="Connettore 1 8"/>
          <p:cNvCxnSpPr/>
          <p:nvPr/>
        </p:nvCxnSpPr>
        <p:spPr>
          <a:xfrm>
            <a:off x="8239125" y="1928813"/>
            <a:ext cx="914400" cy="914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flipH="1">
            <a:off x="7381875" y="1928814"/>
            <a:ext cx="857250" cy="1068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H="1">
            <a:off x="6810377" y="2996952"/>
            <a:ext cx="571499"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7381876" y="2996952"/>
            <a:ext cx="442317"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flipH="1">
            <a:off x="8696325" y="2996952"/>
            <a:ext cx="47149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a:off x="9167815" y="2996952"/>
            <a:ext cx="500061" cy="10081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47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0484">
                                            <p:txEl>
                                              <p:pRg st="0" end="0"/>
                                            </p:txEl>
                                          </p:spTgt>
                                        </p:tgtEl>
                                        <p:attrNameLst>
                                          <p:attrName>style.visibility</p:attrName>
                                        </p:attrNameLst>
                                      </p:cBhvr>
                                      <p:to>
                                        <p:strVal val="visible"/>
                                      </p:to>
                                    </p:set>
                                    <p:anim calcmode="lin" valueType="num">
                                      <p:cBhvr>
                                        <p:cTn id="13" dur="500" fill="hold"/>
                                        <p:tgtEl>
                                          <p:spTgt spid="2048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048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0484">
                                            <p:txEl>
                                              <p:pRg st="0" end="0"/>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20484">
                                            <p:txEl>
                                              <p:pRg st="1" end="1"/>
                                            </p:txEl>
                                          </p:spTgt>
                                        </p:tgtEl>
                                        <p:attrNameLst>
                                          <p:attrName>style.visibility</p:attrName>
                                        </p:attrNameLst>
                                      </p:cBhvr>
                                      <p:to>
                                        <p:strVal val="visible"/>
                                      </p:to>
                                    </p:set>
                                    <p:anim calcmode="lin" valueType="num">
                                      <p:cBhvr>
                                        <p:cTn id="18" dur="500" fill="hold"/>
                                        <p:tgtEl>
                                          <p:spTgt spid="20484">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0484">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20484">
                                            <p:txEl>
                                              <p:pRg st="1" end="1"/>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20484">
                                            <p:txEl>
                                              <p:pRg st="2" end="2"/>
                                            </p:txEl>
                                          </p:spTgt>
                                        </p:tgtEl>
                                        <p:attrNameLst>
                                          <p:attrName>style.visibility</p:attrName>
                                        </p:attrNameLst>
                                      </p:cBhvr>
                                      <p:to>
                                        <p:strVal val="visible"/>
                                      </p:to>
                                    </p:set>
                                    <p:anim calcmode="lin" valueType="num">
                                      <p:cBhvr>
                                        <p:cTn id="23" dur="500" fill="hold"/>
                                        <p:tgtEl>
                                          <p:spTgt spid="2048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0484">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20484">
                                            <p:txEl>
                                              <p:pRg st="2" end="2"/>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20484">
                                            <p:txEl>
                                              <p:pRg st="3" end="3"/>
                                            </p:txEl>
                                          </p:spTgt>
                                        </p:tgtEl>
                                        <p:attrNameLst>
                                          <p:attrName>style.visibility</p:attrName>
                                        </p:attrNameLst>
                                      </p:cBhvr>
                                      <p:to>
                                        <p:strVal val="visible"/>
                                      </p:to>
                                    </p:set>
                                    <p:anim calcmode="lin" valueType="num">
                                      <p:cBhvr>
                                        <p:cTn id="28" dur="500" fill="hold"/>
                                        <p:tgtEl>
                                          <p:spTgt spid="2048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048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0484">
                                            <p:txEl>
                                              <p:pRg st="3" end="3"/>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20484">
                                            <p:txEl>
                                              <p:pRg st="4" end="4"/>
                                            </p:txEl>
                                          </p:spTgt>
                                        </p:tgtEl>
                                        <p:attrNameLst>
                                          <p:attrName>style.visibility</p:attrName>
                                        </p:attrNameLst>
                                      </p:cBhvr>
                                      <p:to>
                                        <p:strVal val="visible"/>
                                      </p:to>
                                    </p:set>
                                    <p:anim calcmode="lin" valueType="num">
                                      <p:cBhvr>
                                        <p:cTn id="33" dur="500" fill="hold"/>
                                        <p:tgtEl>
                                          <p:spTgt spid="20484">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20484">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20484">
                                            <p:txEl>
                                              <p:pRg st="4" end="4"/>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20484">
                                            <p:txEl>
                                              <p:pRg st="5" end="5"/>
                                            </p:txEl>
                                          </p:spTgt>
                                        </p:tgtEl>
                                        <p:attrNameLst>
                                          <p:attrName>style.visibility</p:attrName>
                                        </p:attrNameLst>
                                      </p:cBhvr>
                                      <p:to>
                                        <p:strVal val="visible"/>
                                      </p:to>
                                    </p:set>
                                    <p:anim calcmode="lin" valueType="num">
                                      <p:cBhvr>
                                        <p:cTn id="38" dur="500" fill="hold"/>
                                        <p:tgtEl>
                                          <p:spTgt spid="20484">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20484">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20484">
                                            <p:txEl>
                                              <p:pRg st="5" end="5"/>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20484">
                                            <p:txEl>
                                              <p:pRg st="6" end="6"/>
                                            </p:txEl>
                                          </p:spTgt>
                                        </p:tgtEl>
                                        <p:attrNameLst>
                                          <p:attrName>style.visibility</p:attrName>
                                        </p:attrNameLst>
                                      </p:cBhvr>
                                      <p:to>
                                        <p:strVal val="visible"/>
                                      </p:to>
                                    </p:set>
                                    <p:anim calcmode="lin" valueType="num">
                                      <p:cBhvr>
                                        <p:cTn id="43" dur="500" fill="hold"/>
                                        <p:tgtEl>
                                          <p:spTgt spid="2048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20484">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20484">
                                            <p:txEl>
                                              <p:pRg st="6" end="6"/>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par>
                                <p:cTn id="51" presetID="53" presetClass="entr" presetSubtype="16"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par>
                                <p:cTn id="61" presetID="53" presetClass="entr" presetSubtype="16"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par>
                                <p:cTn id="66" presetID="53" presetClass="entr" presetSubtype="16"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par>
                                <p:cTn id="71" presetID="53" presetClass="entr" presetSubtype="16"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grpId="0" nodeType="clickEffect">
                                  <p:stCondLst>
                                    <p:cond delay="0"/>
                                  </p:stCondLst>
                                  <p:childTnLst>
                                    <p:set>
                                      <p:cBhvr>
                                        <p:cTn id="79" dur="1" fill="hold">
                                          <p:stCondLst>
                                            <p:cond delay="0"/>
                                          </p:stCondLst>
                                        </p:cTn>
                                        <p:tgtEl>
                                          <p:spTgt spid="5">
                                            <p:txEl>
                                              <p:pRg st="1" end="1"/>
                                            </p:txEl>
                                          </p:spTgt>
                                        </p:tgtEl>
                                        <p:attrNameLst>
                                          <p:attrName>style.visibility</p:attrName>
                                        </p:attrNameLst>
                                      </p:cBhvr>
                                      <p:to>
                                        <p:strVal val="visible"/>
                                      </p:to>
                                    </p:set>
                                    <p:anim calcmode="lin" valueType="num">
                                      <p:cBhvr additive="base">
                                        <p:cTn id="80"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1"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8" fill="hold" grpId="0" nodeType="clickEffect">
                                  <p:stCondLst>
                                    <p:cond delay="0"/>
                                  </p:stCondLst>
                                  <p:childTnLst>
                                    <p:set>
                                      <p:cBhvr>
                                        <p:cTn id="85" dur="1" fill="hold">
                                          <p:stCondLst>
                                            <p:cond delay="0"/>
                                          </p:stCondLst>
                                        </p:cTn>
                                        <p:tgtEl>
                                          <p:spTgt spid="5">
                                            <p:txEl>
                                              <p:pRg st="2" end="2"/>
                                            </p:txEl>
                                          </p:spTgt>
                                        </p:tgtEl>
                                        <p:attrNameLst>
                                          <p:attrName>style.visibility</p:attrName>
                                        </p:attrNameLst>
                                      </p:cBhvr>
                                      <p:to>
                                        <p:strVal val="visible"/>
                                      </p:to>
                                    </p:set>
                                    <p:anim calcmode="lin" valueType="num">
                                      <p:cBhvr additive="base">
                                        <p:cTn id="86"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87"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Ordine delle mosse e potere strategico</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Dilemma del prigioniero</a:t>
            </a:r>
          </a:p>
          <a:p>
            <a:pPr lvl="1"/>
            <a:r>
              <a:rPr lang="it-IT" dirty="0"/>
              <a:t>N</a:t>
            </a:r>
            <a:r>
              <a:rPr lang="it-IT" dirty="0" smtClean="0"/>
              <a:t>on </a:t>
            </a:r>
            <a:r>
              <a:rPr lang="it-IT" dirty="0"/>
              <a:t>muta l’esito </a:t>
            </a:r>
            <a:r>
              <a:rPr lang="it-IT" dirty="0" smtClean="0"/>
              <a:t>prevedibile del </a:t>
            </a:r>
            <a:r>
              <a:rPr lang="it-IT" dirty="0"/>
              <a:t>gioco </a:t>
            </a:r>
            <a:endParaRPr lang="it-IT" dirty="0" smtClean="0"/>
          </a:p>
          <a:p>
            <a:pPr lvl="1"/>
            <a:r>
              <a:rPr lang="it-IT" dirty="0" smtClean="0"/>
              <a:t>Nessun giocatore è favorito dall’ordine delle mosse</a:t>
            </a:r>
            <a:endParaRPr lang="it-IT" dirty="0"/>
          </a:p>
          <a:p>
            <a:r>
              <a:rPr lang="it-IT" dirty="0" smtClean="0"/>
              <a:t>Pari o dispari</a:t>
            </a:r>
          </a:p>
          <a:p>
            <a:pPr lvl="1"/>
            <a:r>
              <a:rPr lang="it-IT" dirty="0" smtClean="0"/>
              <a:t>Adesso esiste un EN in strategie pure </a:t>
            </a:r>
          </a:p>
          <a:p>
            <a:pPr lvl="1"/>
            <a:r>
              <a:rPr lang="it-IT" dirty="0" smtClean="0"/>
              <a:t>Chi muove dopo vince con certezza: il vantaggio di avere le mani libere</a:t>
            </a:r>
          </a:p>
          <a:p>
            <a:r>
              <a:rPr lang="it-IT" dirty="0" smtClean="0"/>
              <a:t>Gioco del </a:t>
            </a:r>
            <a:r>
              <a:rPr lang="it-IT" dirty="0" smtClean="0"/>
              <a:t>coniglio</a:t>
            </a:r>
          </a:p>
          <a:p>
            <a:pPr lvl="1"/>
            <a:r>
              <a:rPr lang="it-IT" dirty="0" smtClean="0"/>
              <a:t>Dei 2 EN, solo 1 è perfetto nei </a:t>
            </a:r>
            <a:r>
              <a:rPr lang="it-IT" dirty="0" err="1" smtClean="0"/>
              <a:t>sottogiochi</a:t>
            </a:r>
            <a:endParaRPr lang="it-IT" dirty="0"/>
          </a:p>
          <a:p>
            <a:pPr lvl="1"/>
            <a:r>
              <a:rPr lang="it-IT" dirty="0" smtClean="0"/>
              <a:t>Chi muove prima riesce ad imporre le sue preferenze: il vantaggio di potersi legare le mani</a:t>
            </a:r>
          </a:p>
          <a:p>
            <a:pPr lvl="1"/>
            <a:endParaRPr lang="it-IT" dirty="0"/>
          </a:p>
        </p:txBody>
      </p:sp>
    </p:spTree>
    <p:extLst>
      <p:ext uri="{BB962C8B-B14F-4D97-AF65-F5344CB8AC3E}">
        <p14:creationId xmlns:p14="http://schemas.microsoft.com/office/powerpoint/2010/main" val="369034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19 Marzo 2019</a:t>
            </a:r>
            <a:endParaRPr lang="it-IT"/>
          </a:p>
        </p:txBody>
      </p:sp>
      <p:sp>
        <p:nvSpPr>
          <p:cNvPr id="3" name="Segnaposto piè di pagina 2"/>
          <p:cNvSpPr>
            <a:spLocks noGrp="1"/>
          </p:cNvSpPr>
          <p:nvPr>
            <p:ph type="ftr" sz="quarter" idx="11"/>
          </p:nvPr>
        </p:nvSpPr>
        <p:spPr/>
        <p:txBody>
          <a:bodyPr/>
          <a:lstStyle/>
          <a:p>
            <a:r>
              <a:rPr lang="it-IT" smtClean="0"/>
              <a:t>Lezione di orientamento</a:t>
            </a:r>
            <a:endParaRPr lang="it-IT"/>
          </a:p>
        </p:txBody>
      </p:sp>
      <p:sp>
        <p:nvSpPr>
          <p:cNvPr id="4" name="Segnaposto numero diapositiva 3"/>
          <p:cNvSpPr>
            <a:spLocks noGrp="1"/>
          </p:cNvSpPr>
          <p:nvPr>
            <p:ph type="sldNum" sz="quarter" idx="12"/>
          </p:nvPr>
        </p:nvSpPr>
        <p:spPr/>
        <p:txBody>
          <a:bodyPr/>
          <a:lstStyle/>
          <a:p>
            <a:fld id="{B12DF7F3-E877-40DA-B96D-BFB600F7E987}" type="slidenum">
              <a:rPr lang="it-IT" smtClean="0"/>
              <a:t>3</a:t>
            </a:fld>
            <a:endParaRPr lang="it-IT"/>
          </a:p>
        </p:txBody>
      </p:sp>
      <p:pic>
        <p:nvPicPr>
          <p:cNvPr id="5" name="Immagine 4"/>
          <p:cNvPicPr>
            <a:picLocks noChangeAspect="1"/>
          </p:cNvPicPr>
          <p:nvPr/>
        </p:nvPicPr>
        <p:blipFill>
          <a:blip r:embed="rId2"/>
          <a:stretch>
            <a:fillRect/>
          </a:stretch>
        </p:blipFill>
        <p:spPr>
          <a:xfrm>
            <a:off x="6459308" y="3103499"/>
            <a:ext cx="5052151" cy="1032233"/>
          </a:xfrm>
          <a:prstGeom prst="rect">
            <a:avLst/>
          </a:prstGeom>
        </p:spPr>
      </p:pic>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9650" y="4179183"/>
            <a:ext cx="4445000" cy="1943100"/>
          </a:xfrm>
          <a:prstGeom prst="rect">
            <a:avLst/>
          </a:prstGeom>
        </p:spPr>
      </p:pic>
      <p:pic>
        <p:nvPicPr>
          <p:cNvPr id="11" name="Immagine 10"/>
          <p:cNvPicPr>
            <a:picLocks noChangeAspect="1"/>
          </p:cNvPicPr>
          <p:nvPr/>
        </p:nvPicPr>
        <p:blipFill>
          <a:blip r:embed="rId4"/>
          <a:stretch>
            <a:fillRect/>
          </a:stretch>
        </p:blipFill>
        <p:spPr>
          <a:xfrm>
            <a:off x="176473" y="3945116"/>
            <a:ext cx="4866751" cy="2191333"/>
          </a:xfrm>
          <a:prstGeom prst="rect">
            <a:avLst/>
          </a:prstGeom>
        </p:spPr>
      </p:pic>
      <p:pic>
        <p:nvPicPr>
          <p:cNvPr id="12" name="Immagine 11"/>
          <p:cNvPicPr>
            <a:picLocks noChangeAspect="1"/>
          </p:cNvPicPr>
          <p:nvPr/>
        </p:nvPicPr>
        <p:blipFill>
          <a:blip r:embed="rId5"/>
          <a:stretch>
            <a:fillRect/>
          </a:stretch>
        </p:blipFill>
        <p:spPr>
          <a:xfrm>
            <a:off x="6462376" y="29320"/>
            <a:ext cx="5729624" cy="2846791"/>
          </a:xfrm>
          <a:prstGeom prst="rect">
            <a:avLst/>
          </a:prstGeom>
        </p:spPr>
      </p:pic>
      <p:pic>
        <p:nvPicPr>
          <p:cNvPr id="13" name="Immagine 12"/>
          <p:cNvPicPr>
            <a:picLocks noChangeAspect="1"/>
          </p:cNvPicPr>
          <p:nvPr/>
        </p:nvPicPr>
        <p:blipFill>
          <a:blip r:embed="rId6"/>
          <a:stretch>
            <a:fillRect/>
          </a:stretch>
        </p:blipFill>
        <p:spPr>
          <a:xfrm>
            <a:off x="974" y="79181"/>
            <a:ext cx="6095026" cy="2595000"/>
          </a:xfrm>
          <a:prstGeom prst="rect">
            <a:avLst/>
          </a:prstGeom>
        </p:spPr>
      </p:pic>
      <p:pic>
        <p:nvPicPr>
          <p:cNvPr id="6" name="Immagin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7658" y="2544528"/>
            <a:ext cx="1771650" cy="2581275"/>
          </a:xfrm>
          <a:prstGeom prst="rect">
            <a:avLst/>
          </a:prstGeom>
        </p:spPr>
      </p:pic>
      <p:pic>
        <p:nvPicPr>
          <p:cNvPr id="7" name="Immagin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8825" y="4399892"/>
            <a:ext cx="2790825" cy="1638300"/>
          </a:xfrm>
          <a:prstGeom prst="rect">
            <a:avLst/>
          </a:prstGeom>
        </p:spPr>
      </p:pic>
    </p:spTree>
    <p:extLst>
      <p:ext uri="{BB962C8B-B14F-4D97-AF65-F5344CB8AC3E}">
        <p14:creationId xmlns:p14="http://schemas.microsoft.com/office/powerpoint/2010/main" val="136498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80">
                                          <p:stCondLst>
                                            <p:cond delay="0"/>
                                          </p:stCondLst>
                                        </p:cTn>
                                        <p:tgtEl>
                                          <p:spTgt spid="12"/>
                                        </p:tgtEl>
                                      </p:cBhvr>
                                    </p:animEffect>
                                    <p:anim calcmode="lin" valueType="num">
                                      <p:cBhvr>
                                        <p:cTn id="1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1" dur="26">
                                          <p:stCondLst>
                                            <p:cond delay="650"/>
                                          </p:stCondLst>
                                        </p:cTn>
                                        <p:tgtEl>
                                          <p:spTgt spid="12"/>
                                        </p:tgtEl>
                                      </p:cBhvr>
                                      <p:to x="100000" y="60000"/>
                                    </p:animScale>
                                    <p:animScale>
                                      <p:cBhvr>
                                        <p:cTn id="22" dur="166" decel="50000">
                                          <p:stCondLst>
                                            <p:cond delay="676"/>
                                          </p:stCondLst>
                                        </p:cTn>
                                        <p:tgtEl>
                                          <p:spTgt spid="12"/>
                                        </p:tgtEl>
                                      </p:cBhvr>
                                      <p:to x="100000" y="100000"/>
                                    </p:animScale>
                                    <p:animScale>
                                      <p:cBhvr>
                                        <p:cTn id="23" dur="26">
                                          <p:stCondLst>
                                            <p:cond delay="1312"/>
                                          </p:stCondLst>
                                        </p:cTn>
                                        <p:tgtEl>
                                          <p:spTgt spid="12"/>
                                        </p:tgtEl>
                                      </p:cBhvr>
                                      <p:to x="100000" y="80000"/>
                                    </p:animScale>
                                    <p:animScale>
                                      <p:cBhvr>
                                        <p:cTn id="24" dur="166" decel="50000">
                                          <p:stCondLst>
                                            <p:cond delay="1338"/>
                                          </p:stCondLst>
                                        </p:cTn>
                                        <p:tgtEl>
                                          <p:spTgt spid="12"/>
                                        </p:tgtEl>
                                      </p:cBhvr>
                                      <p:to x="100000" y="100000"/>
                                    </p:animScale>
                                    <p:animScale>
                                      <p:cBhvr>
                                        <p:cTn id="25" dur="26">
                                          <p:stCondLst>
                                            <p:cond delay="1642"/>
                                          </p:stCondLst>
                                        </p:cTn>
                                        <p:tgtEl>
                                          <p:spTgt spid="12"/>
                                        </p:tgtEl>
                                      </p:cBhvr>
                                      <p:to x="100000" y="90000"/>
                                    </p:animScale>
                                    <p:animScale>
                                      <p:cBhvr>
                                        <p:cTn id="26" dur="166" decel="50000">
                                          <p:stCondLst>
                                            <p:cond delay="1668"/>
                                          </p:stCondLst>
                                        </p:cTn>
                                        <p:tgtEl>
                                          <p:spTgt spid="12"/>
                                        </p:tgtEl>
                                      </p:cBhvr>
                                      <p:to x="100000" y="100000"/>
                                    </p:animScale>
                                    <p:animScale>
                                      <p:cBhvr>
                                        <p:cTn id="27" dur="26">
                                          <p:stCondLst>
                                            <p:cond delay="1808"/>
                                          </p:stCondLst>
                                        </p:cTn>
                                        <p:tgtEl>
                                          <p:spTgt spid="12"/>
                                        </p:tgtEl>
                                      </p:cBhvr>
                                      <p:to x="100000" y="95000"/>
                                    </p:animScale>
                                    <p:animScale>
                                      <p:cBhvr>
                                        <p:cTn id="28" dur="166" decel="50000">
                                          <p:stCondLst>
                                            <p:cond delay="1834"/>
                                          </p:stCondLst>
                                        </p:cTn>
                                        <p:tgtEl>
                                          <p:spTgt spid="1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anim calcmode="lin" valueType="num">
                                      <p:cBhvr>
                                        <p:cTn id="34" dur="2000" fill="hold"/>
                                        <p:tgtEl>
                                          <p:spTgt spid="10"/>
                                        </p:tgtEl>
                                        <p:attrNameLst>
                                          <p:attrName>ppt_w</p:attrName>
                                        </p:attrNameLst>
                                      </p:cBhvr>
                                      <p:tavLst>
                                        <p:tav tm="0" fmla="#ppt_w*sin(2.5*pi*$)">
                                          <p:val>
                                            <p:fltVal val="0"/>
                                          </p:val>
                                        </p:tav>
                                        <p:tav tm="100000">
                                          <p:val>
                                            <p:fltVal val="1"/>
                                          </p:val>
                                        </p:tav>
                                      </p:tavLst>
                                    </p:anim>
                                    <p:anim calcmode="lin" valueType="num">
                                      <p:cBhvr>
                                        <p:cTn id="3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1)">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circle(in)">
                                      <p:cBhvr>
                                        <p:cTn id="52" dur="2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Pregi e difetti del concetto di EN</a:t>
            </a:r>
            <a:endParaRPr lang="it-IT" dirty="0"/>
          </a:p>
        </p:txBody>
      </p:sp>
      <p:sp>
        <p:nvSpPr>
          <p:cNvPr id="5" name="Segnaposto contenuto 4"/>
          <p:cNvSpPr>
            <a:spLocks noGrp="1"/>
          </p:cNvSpPr>
          <p:nvPr>
            <p:ph idx="1"/>
          </p:nvPr>
        </p:nvSpPr>
        <p:spPr>
          <a:xfrm>
            <a:off x="609600" y="1600201"/>
            <a:ext cx="10972800" cy="5057453"/>
          </a:xfrm>
        </p:spPr>
        <p:txBody>
          <a:bodyPr>
            <a:normAutofit fontScale="77500" lnSpcReduction="20000"/>
          </a:bodyPr>
          <a:lstStyle/>
          <a:p>
            <a:r>
              <a:rPr lang="it-IT" sz="4000" dirty="0"/>
              <a:t>Pregi	</a:t>
            </a:r>
          </a:p>
          <a:p>
            <a:pPr lvl="1"/>
            <a:r>
              <a:rPr lang="it-IT" sz="3400" dirty="0"/>
              <a:t>Permette di prevedere l’esito di un gioco anche quando non esistano strategie </a:t>
            </a:r>
            <a:r>
              <a:rPr lang="it-IT" sz="3400" dirty="0" smtClean="0"/>
              <a:t>dominanti</a:t>
            </a:r>
            <a:endParaRPr lang="it-IT" sz="3400" dirty="0"/>
          </a:p>
          <a:p>
            <a:pPr lvl="1"/>
            <a:r>
              <a:rPr lang="it-IT" sz="3400" dirty="0"/>
              <a:t>Accordo self-</a:t>
            </a:r>
            <a:r>
              <a:rPr lang="it-IT" sz="3400" dirty="0" err="1"/>
              <a:t>enforcing</a:t>
            </a:r>
            <a:endParaRPr lang="it-IT" sz="3400" dirty="0"/>
          </a:p>
          <a:p>
            <a:pPr lvl="1"/>
            <a:r>
              <a:rPr lang="it-IT" sz="3400" dirty="0"/>
              <a:t>Processo di apprendimento e stabilità delle scelte finali</a:t>
            </a:r>
          </a:p>
          <a:p>
            <a:r>
              <a:rPr lang="it-IT" sz="4000" dirty="0"/>
              <a:t>Difetti</a:t>
            </a:r>
          </a:p>
          <a:p>
            <a:pPr lvl="1"/>
            <a:r>
              <a:rPr lang="it-IT" sz="3400" dirty="0"/>
              <a:t>Vi sono giochi in cui un EN non esiste … </a:t>
            </a:r>
          </a:p>
          <a:p>
            <a:pPr lvl="2"/>
            <a:r>
              <a:rPr lang="it-IT" sz="2900" dirty="0"/>
              <a:t>equilibri in strategie miste?</a:t>
            </a:r>
          </a:p>
          <a:p>
            <a:pPr lvl="1"/>
            <a:r>
              <a:rPr lang="it-IT" sz="3400" dirty="0"/>
              <a:t>… e giochi in cui né </a:t>
            </a:r>
            <a:r>
              <a:rPr lang="it-IT" sz="3400" dirty="0" smtClean="0"/>
              <a:t>esiste </a:t>
            </a:r>
            <a:r>
              <a:rPr lang="it-IT" sz="3400" dirty="0"/>
              <a:t>più di uno</a:t>
            </a:r>
          </a:p>
          <a:p>
            <a:pPr lvl="2"/>
            <a:r>
              <a:rPr lang="it-IT" sz="2900" dirty="0"/>
              <a:t>problemi di </a:t>
            </a:r>
            <a:r>
              <a:rPr lang="it-IT" sz="2900" dirty="0" smtClean="0"/>
              <a:t>coordinamento, raffinamenti</a:t>
            </a:r>
          </a:p>
          <a:p>
            <a:pPr lvl="1"/>
            <a:r>
              <a:rPr lang="it-IT" sz="3400" dirty="0" smtClean="0"/>
              <a:t>Individua un profilo di strategie di equilibrio ma non spiega come i giocatori possano arrivare a sceglierle</a:t>
            </a:r>
          </a:p>
          <a:p>
            <a:pPr lvl="2"/>
            <a:r>
              <a:rPr lang="it-IT" sz="2900" dirty="0"/>
              <a:t>guerre di attrito</a:t>
            </a:r>
            <a:endParaRPr lang="it-IT" sz="2900" dirty="0" smtClean="0"/>
          </a:p>
          <a:p>
            <a:endParaRPr lang="it-IT" dirty="0"/>
          </a:p>
        </p:txBody>
      </p:sp>
      <p:sp>
        <p:nvSpPr>
          <p:cNvPr id="2" name="Segnaposto data 1"/>
          <p:cNvSpPr>
            <a:spLocks noGrp="1"/>
          </p:cNvSpPr>
          <p:nvPr>
            <p:ph type="dt" sz="half" idx="10"/>
          </p:nvPr>
        </p:nvSpPr>
        <p:spPr/>
        <p:txBody>
          <a:bodyPr/>
          <a:lstStyle/>
          <a:p>
            <a:r>
              <a:rPr lang="it-IT" smtClean="0"/>
              <a:t>19 Marzo 2019</a:t>
            </a:r>
            <a:endParaRPr lang="it-IT"/>
          </a:p>
        </p:txBody>
      </p:sp>
      <p:sp>
        <p:nvSpPr>
          <p:cNvPr id="3" name="Segnaposto piè di pagina 2"/>
          <p:cNvSpPr>
            <a:spLocks noGrp="1"/>
          </p:cNvSpPr>
          <p:nvPr>
            <p:ph type="ftr" sz="quarter" idx="11"/>
          </p:nvPr>
        </p:nvSpPr>
        <p:spPr/>
        <p:txBody>
          <a:bodyPr/>
          <a:lstStyle/>
          <a:p>
            <a:r>
              <a:rPr lang="it-IT" smtClean="0"/>
              <a:t>Lezione di orientamento</a:t>
            </a:r>
            <a:endParaRPr lang="it-IT"/>
          </a:p>
        </p:txBody>
      </p:sp>
      <p:sp>
        <p:nvSpPr>
          <p:cNvPr id="6" name="Segnaposto numero diapositiva 5"/>
          <p:cNvSpPr>
            <a:spLocks noGrp="1"/>
          </p:cNvSpPr>
          <p:nvPr>
            <p:ph type="sldNum" sz="quarter" idx="12"/>
          </p:nvPr>
        </p:nvSpPr>
        <p:spPr/>
        <p:txBody>
          <a:bodyPr/>
          <a:lstStyle/>
          <a:p>
            <a:fld id="{EE452C56-0187-4AC5-8618-9DA564E212B3}" type="slidenum">
              <a:rPr lang="it-IT" smtClean="0"/>
              <a:t>30</a:t>
            </a:fld>
            <a:endParaRPr lang="it-IT"/>
          </a:p>
        </p:txBody>
      </p:sp>
    </p:spTree>
    <p:extLst>
      <p:ext uri="{BB962C8B-B14F-4D97-AF65-F5344CB8AC3E}">
        <p14:creationId xmlns:p14="http://schemas.microsoft.com/office/powerpoint/2010/main" val="185651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 calcmode="lin" valueType="num">
                                      <p:cBhvr additive="base">
                                        <p:cTn id="45"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Commenti finali</a:t>
            </a:r>
            <a:endParaRPr lang="it-IT" dirty="0"/>
          </a:p>
        </p:txBody>
      </p:sp>
      <p:sp>
        <p:nvSpPr>
          <p:cNvPr id="3" name="Segnaposto contenuto 2"/>
          <p:cNvSpPr>
            <a:spLocks noGrp="1"/>
          </p:cNvSpPr>
          <p:nvPr>
            <p:ph idx="1"/>
          </p:nvPr>
        </p:nvSpPr>
        <p:spPr/>
        <p:txBody>
          <a:bodyPr>
            <a:normAutofit/>
          </a:bodyPr>
          <a:lstStyle/>
          <a:p>
            <a:r>
              <a:rPr lang="it-IT" dirty="0" smtClean="0"/>
              <a:t>Teoria «debole»</a:t>
            </a:r>
          </a:p>
          <a:p>
            <a:pPr lvl="1"/>
            <a:r>
              <a:rPr lang="it-IT" dirty="0" smtClean="0"/>
              <a:t>Non sempre permette di prevedere con certezza l’esito di un gioco</a:t>
            </a:r>
          </a:p>
          <a:p>
            <a:pPr lvl="1"/>
            <a:r>
              <a:rPr lang="it-IT" dirty="0" smtClean="0"/>
              <a:t>Non sempre i soggetti si comportano come la teoria sembrerebbe prevedere</a:t>
            </a:r>
          </a:p>
          <a:p>
            <a:pPr lvl="1"/>
            <a:r>
              <a:rPr lang="it-IT" dirty="0" smtClean="0"/>
              <a:t>Per tutti questi motivi è una teoria «in evoluzione»</a:t>
            </a:r>
            <a:endParaRPr lang="it-IT" dirty="0"/>
          </a:p>
        </p:txBody>
      </p:sp>
      <p:sp>
        <p:nvSpPr>
          <p:cNvPr id="4" name="Segnaposto data 3"/>
          <p:cNvSpPr>
            <a:spLocks noGrp="1"/>
          </p:cNvSpPr>
          <p:nvPr>
            <p:ph type="dt" sz="half" idx="10"/>
          </p:nvPr>
        </p:nvSpPr>
        <p:spPr/>
        <p:txBody>
          <a:bodyPr/>
          <a:lstStyle/>
          <a:p>
            <a:r>
              <a:rPr lang="it-IT" smtClean="0"/>
              <a:t>19 Marzo 2019</a:t>
            </a:r>
            <a:endParaRPr lang="it-IT"/>
          </a:p>
        </p:txBody>
      </p:sp>
      <p:sp>
        <p:nvSpPr>
          <p:cNvPr id="5" name="Segnaposto piè di pagina 4"/>
          <p:cNvSpPr>
            <a:spLocks noGrp="1"/>
          </p:cNvSpPr>
          <p:nvPr>
            <p:ph type="ftr" sz="quarter" idx="11"/>
          </p:nvPr>
        </p:nvSpPr>
        <p:spPr/>
        <p:txBody>
          <a:bodyPr/>
          <a:lstStyle/>
          <a:p>
            <a:r>
              <a:rPr lang="it-IT" smtClean="0"/>
              <a:t>Lezione di orientamento</a:t>
            </a:r>
            <a:endParaRPr lang="it-IT"/>
          </a:p>
        </p:txBody>
      </p:sp>
      <p:sp>
        <p:nvSpPr>
          <p:cNvPr id="6" name="Segnaposto numero diapositiva 5"/>
          <p:cNvSpPr>
            <a:spLocks noGrp="1"/>
          </p:cNvSpPr>
          <p:nvPr>
            <p:ph type="sldNum" sz="quarter" idx="12"/>
          </p:nvPr>
        </p:nvSpPr>
        <p:spPr/>
        <p:txBody>
          <a:bodyPr/>
          <a:lstStyle/>
          <a:p>
            <a:fld id="{AFA78F0D-D706-4D9E-AF86-58F487C720E5}" type="slidenum">
              <a:rPr lang="it-IT" smtClean="0"/>
              <a:t>31</a:t>
            </a:fld>
            <a:endParaRPr lang="it-IT"/>
          </a:p>
        </p:txBody>
      </p:sp>
    </p:spTree>
    <p:extLst>
      <p:ext uri="{BB962C8B-B14F-4D97-AF65-F5344CB8AC3E}">
        <p14:creationId xmlns:p14="http://schemas.microsoft.com/office/powerpoint/2010/main" val="238694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1991544" y="764705"/>
            <a:ext cx="8208912" cy="3744416"/>
          </a:xfrm>
        </p:spPr>
        <p:txBody>
          <a:bodyPr>
            <a:normAutofit/>
          </a:bodyPr>
          <a:lstStyle/>
          <a:p>
            <a:r>
              <a:rPr lang="it-IT" sz="3200" i="1" dirty="0"/>
              <a:t>quando ci siamo iscritti alla facoltà di economia, ci aspettavamo un’educazione diversa. Riprendo qui la risposta che diede l’economista italiano Achille Loria. Quando gli chiesero: “cosa ti ha spinto a diventare un economista?” lui rispose “il dolore umano”. Proprio lo stesso dolore che ha spinto molti di noi ad intraprendere questi studi.</a:t>
            </a:r>
            <a:endParaRPr lang="it-IT" sz="3600" dirty="0"/>
          </a:p>
        </p:txBody>
      </p:sp>
      <p:sp>
        <p:nvSpPr>
          <p:cNvPr id="5" name="Sottotitolo 4"/>
          <p:cNvSpPr>
            <a:spLocks noGrp="1"/>
          </p:cNvSpPr>
          <p:nvPr>
            <p:ph type="subTitle" idx="1"/>
          </p:nvPr>
        </p:nvSpPr>
        <p:spPr>
          <a:xfrm>
            <a:off x="3799656" y="5661248"/>
            <a:ext cx="6400800" cy="697632"/>
          </a:xfrm>
        </p:spPr>
        <p:txBody>
          <a:bodyPr>
            <a:normAutofit fontScale="55000" lnSpcReduction="20000"/>
          </a:bodyPr>
          <a:lstStyle/>
          <a:p>
            <a:pPr algn="r"/>
            <a:r>
              <a:rPr lang="it-IT" dirty="0" smtClean="0">
                <a:solidFill>
                  <a:schemeClr val="tx1"/>
                </a:solidFill>
              </a:rPr>
              <a:t>Da «lettera al mio professore di economia», Cristina Re,</a:t>
            </a:r>
          </a:p>
          <a:p>
            <a:pPr algn="r"/>
            <a:r>
              <a:rPr lang="it-IT" dirty="0">
                <a:solidFill>
                  <a:schemeClr val="tx1"/>
                </a:solidFill>
              </a:rPr>
              <a:t>http://</a:t>
            </a:r>
            <a:r>
              <a:rPr lang="it-IT" dirty="0" smtClean="0">
                <a:solidFill>
                  <a:schemeClr val="tx1"/>
                </a:solidFill>
              </a:rPr>
              <a:t>www.roars.it/online/lettera-al-mio-professore-di-economia/</a:t>
            </a:r>
            <a:endParaRPr lang="it-IT" dirty="0">
              <a:solidFill>
                <a:schemeClr val="tx1"/>
              </a:solidFill>
            </a:endParaRPr>
          </a:p>
        </p:txBody>
      </p:sp>
    </p:spTree>
    <p:extLst>
      <p:ext uri="{BB962C8B-B14F-4D97-AF65-F5344CB8AC3E}">
        <p14:creationId xmlns:p14="http://schemas.microsoft.com/office/powerpoint/2010/main" val="534868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57163"/>
            <a:ext cx="10515600" cy="857251"/>
          </a:xfrm>
        </p:spPr>
        <p:txBody>
          <a:bodyPr>
            <a:normAutofit/>
          </a:bodyPr>
          <a:lstStyle/>
          <a:p>
            <a:r>
              <a:rPr lang="it-IT" dirty="0" smtClean="0"/>
              <a:t>Ambito di studio</a:t>
            </a:r>
            <a:endParaRPr lang="it-IT" dirty="0"/>
          </a:p>
        </p:txBody>
      </p:sp>
      <p:sp>
        <p:nvSpPr>
          <p:cNvPr id="3" name="Segnaposto contenuto 2"/>
          <p:cNvSpPr>
            <a:spLocks noGrp="1"/>
          </p:cNvSpPr>
          <p:nvPr>
            <p:ph idx="1"/>
          </p:nvPr>
        </p:nvSpPr>
        <p:spPr>
          <a:xfrm>
            <a:off x="838200" y="1200150"/>
            <a:ext cx="10515600" cy="5029200"/>
          </a:xfrm>
        </p:spPr>
        <p:txBody>
          <a:bodyPr>
            <a:normAutofit/>
          </a:bodyPr>
          <a:lstStyle/>
          <a:p>
            <a:r>
              <a:rPr lang="it-IT" dirty="0" smtClean="0"/>
              <a:t>Una importante distinzione</a:t>
            </a:r>
          </a:p>
          <a:p>
            <a:pPr lvl="1"/>
            <a:r>
              <a:rPr lang="it-IT" dirty="0" smtClean="0"/>
              <a:t>Microeconomia: </a:t>
            </a:r>
          </a:p>
          <a:p>
            <a:pPr lvl="2"/>
            <a:r>
              <a:rPr lang="it-IT" dirty="0" smtClean="0"/>
              <a:t>ha come oggetto di analisi il comportamento dei singoli agenti al fine di capire il funzionamento dei mercati</a:t>
            </a:r>
          </a:p>
          <a:p>
            <a:pPr lvl="1"/>
            <a:r>
              <a:rPr lang="it-IT" dirty="0" smtClean="0"/>
              <a:t>Macroeconomia:</a:t>
            </a:r>
          </a:p>
          <a:p>
            <a:pPr lvl="2"/>
            <a:r>
              <a:rPr lang="it-IT" dirty="0" smtClean="0"/>
              <a:t>Ha come oggetto di analisi il sistema economico nel suo complesso, occupandosi di grandezze aggregate (livello dei prezzi, dell’occupazione, del PIL)</a:t>
            </a:r>
          </a:p>
          <a:p>
            <a:r>
              <a:rPr lang="it-IT" dirty="0" smtClean="0"/>
              <a:t>… e poi…</a:t>
            </a:r>
          </a:p>
          <a:p>
            <a:endParaRPr lang="it-IT" dirty="0" smtClean="0"/>
          </a:p>
        </p:txBody>
      </p:sp>
      <p:sp>
        <p:nvSpPr>
          <p:cNvPr id="7" name="Segnaposto piè di pagina 6"/>
          <p:cNvSpPr>
            <a:spLocks noGrp="1"/>
          </p:cNvSpPr>
          <p:nvPr>
            <p:ph type="ftr" sz="quarter" idx="11"/>
          </p:nvPr>
        </p:nvSpPr>
        <p:spPr/>
        <p:txBody>
          <a:bodyPr/>
          <a:lstStyle/>
          <a:p>
            <a:r>
              <a:rPr lang="it-IT" smtClean="0"/>
              <a:t>Lezione di orientamento</a:t>
            </a:r>
            <a:endParaRPr lang="it-IT"/>
          </a:p>
        </p:txBody>
      </p:sp>
      <p:sp>
        <p:nvSpPr>
          <p:cNvPr id="8" name="Segnaposto numero diapositiva 7"/>
          <p:cNvSpPr>
            <a:spLocks noGrp="1"/>
          </p:cNvSpPr>
          <p:nvPr>
            <p:ph type="sldNum" sz="quarter" idx="12"/>
          </p:nvPr>
        </p:nvSpPr>
        <p:spPr/>
        <p:txBody>
          <a:bodyPr/>
          <a:lstStyle/>
          <a:p>
            <a:fld id="{B12DF7F3-E877-40DA-B96D-BFB600F7E987}" type="slidenum">
              <a:rPr lang="it-IT" smtClean="0"/>
              <a:t>4</a:t>
            </a:fld>
            <a:endParaRPr lang="it-IT"/>
          </a:p>
        </p:txBody>
      </p:sp>
      <p:sp>
        <p:nvSpPr>
          <p:cNvPr id="9" name="Segnaposto data 8"/>
          <p:cNvSpPr>
            <a:spLocks noGrp="1"/>
          </p:cNvSpPr>
          <p:nvPr>
            <p:ph type="dt" sz="half" idx="10"/>
          </p:nvPr>
        </p:nvSpPr>
        <p:spPr/>
        <p:txBody>
          <a:bodyPr/>
          <a:lstStyle/>
          <a:p>
            <a:r>
              <a:rPr lang="it-IT" smtClean="0"/>
              <a:t>19 Marzo 2019</a:t>
            </a:r>
            <a:endParaRPr lang="it-IT"/>
          </a:p>
        </p:txBody>
      </p:sp>
      <p:graphicFrame>
        <p:nvGraphicFramePr>
          <p:cNvPr id="4" name="Tabella 3"/>
          <p:cNvGraphicFramePr>
            <a:graphicFrameLocks noGrp="1"/>
          </p:cNvGraphicFramePr>
          <p:nvPr>
            <p:extLst>
              <p:ext uri="{D42A27DB-BD31-4B8C-83A1-F6EECF244321}">
                <p14:modId xmlns:p14="http://schemas.microsoft.com/office/powerpoint/2010/main" val="3943908803"/>
              </p:ext>
            </p:extLst>
          </p:nvPr>
        </p:nvGraphicFramePr>
        <p:xfrm>
          <a:off x="2209800" y="4202606"/>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50229091"/>
                    </a:ext>
                  </a:extLst>
                </a:gridCol>
                <a:gridCol w="4064000">
                  <a:extLst>
                    <a:ext uri="{9D8B030D-6E8A-4147-A177-3AD203B41FA5}">
                      <a16:colId xmlns:a16="http://schemas.microsoft.com/office/drawing/2014/main" val="1689750538"/>
                    </a:ext>
                  </a:extLst>
                </a:gridCol>
              </a:tblGrid>
              <a:tr h="370840">
                <a:tc>
                  <a:txBody>
                    <a:bodyPr/>
                    <a:lstStyle/>
                    <a:p>
                      <a:r>
                        <a:rPr lang="it-IT" dirty="0" smtClean="0"/>
                        <a:t>Economia e commercio</a:t>
                      </a:r>
                      <a:endParaRPr lang="it-IT" dirty="0"/>
                    </a:p>
                  </a:txBody>
                  <a:tcPr/>
                </a:tc>
                <a:tc>
                  <a:txBody>
                    <a:bodyPr/>
                    <a:lstStyle/>
                    <a:p>
                      <a:r>
                        <a:rPr lang="it-IT" dirty="0" smtClean="0"/>
                        <a:t>Sviluppo economico e cooperazione</a:t>
                      </a:r>
                      <a:r>
                        <a:rPr lang="it-IT" baseline="0" dirty="0" smtClean="0"/>
                        <a:t> </a:t>
                      </a:r>
                      <a:r>
                        <a:rPr lang="it-IT" baseline="0" dirty="0" err="1" smtClean="0"/>
                        <a:t>int</a:t>
                      </a:r>
                      <a:r>
                        <a:rPr lang="it-IT" baseline="0" dirty="0" smtClean="0"/>
                        <a:t>.</a:t>
                      </a:r>
                      <a:endParaRPr lang="it-IT" dirty="0"/>
                    </a:p>
                  </a:txBody>
                  <a:tcPr/>
                </a:tc>
                <a:extLst>
                  <a:ext uri="{0D108BD9-81ED-4DB2-BD59-A6C34878D82A}">
                    <a16:rowId xmlns:a16="http://schemas.microsoft.com/office/drawing/2014/main" val="1701077670"/>
                  </a:ext>
                </a:extLst>
              </a:tr>
              <a:tr h="370840">
                <a:tc>
                  <a:txBody>
                    <a:bodyPr/>
                    <a:lstStyle/>
                    <a:p>
                      <a:r>
                        <a:rPr lang="it-IT" dirty="0" smtClean="0"/>
                        <a:t>Scienza</a:t>
                      </a:r>
                      <a:r>
                        <a:rPr lang="it-IT" baseline="0" dirty="0" smtClean="0"/>
                        <a:t> delle finanze</a:t>
                      </a:r>
                    </a:p>
                  </a:txBody>
                  <a:tcPr/>
                </a:tc>
                <a:tc>
                  <a:txBody>
                    <a:bodyPr/>
                    <a:lstStyle/>
                    <a:p>
                      <a:r>
                        <a:rPr lang="it-IT" dirty="0" smtClean="0"/>
                        <a:t>Economia dello sviluppo</a:t>
                      </a:r>
                      <a:endParaRPr lang="it-IT" dirty="0"/>
                    </a:p>
                  </a:txBody>
                  <a:tcPr/>
                </a:tc>
                <a:extLst>
                  <a:ext uri="{0D108BD9-81ED-4DB2-BD59-A6C34878D82A}">
                    <a16:rowId xmlns:a16="http://schemas.microsoft.com/office/drawing/2014/main" val="1572832175"/>
                  </a:ext>
                </a:extLst>
              </a:tr>
              <a:tr h="370840">
                <a:tc>
                  <a:txBody>
                    <a:bodyPr/>
                    <a:lstStyle/>
                    <a:p>
                      <a:r>
                        <a:rPr lang="it-IT" dirty="0" smtClean="0"/>
                        <a:t>Economia internazionale</a:t>
                      </a:r>
                      <a:endParaRPr lang="it-IT" dirty="0"/>
                    </a:p>
                  </a:txBody>
                  <a:tcPr/>
                </a:tc>
                <a:tc>
                  <a:txBody>
                    <a:bodyPr/>
                    <a:lstStyle/>
                    <a:p>
                      <a:r>
                        <a:rPr lang="it-IT" dirty="0" smtClean="0"/>
                        <a:t>Economia internazionale</a:t>
                      </a:r>
                      <a:endParaRPr lang="it-IT" dirty="0"/>
                    </a:p>
                  </a:txBody>
                  <a:tcPr/>
                </a:tc>
                <a:extLst>
                  <a:ext uri="{0D108BD9-81ED-4DB2-BD59-A6C34878D82A}">
                    <a16:rowId xmlns:a16="http://schemas.microsoft.com/office/drawing/2014/main" val="3954896302"/>
                  </a:ext>
                </a:extLst>
              </a:tr>
              <a:tr h="370840">
                <a:tc>
                  <a:txBody>
                    <a:bodyPr/>
                    <a:lstStyle/>
                    <a:p>
                      <a:r>
                        <a:rPr lang="it-IT" dirty="0" smtClean="0"/>
                        <a:t>Politica economica</a:t>
                      </a:r>
                      <a:endParaRPr lang="it-IT" dirty="0"/>
                    </a:p>
                  </a:txBody>
                  <a:tcPr/>
                </a:tc>
                <a:tc>
                  <a:txBody>
                    <a:bodyPr/>
                    <a:lstStyle/>
                    <a:p>
                      <a:r>
                        <a:rPr lang="it-IT" dirty="0" smtClean="0"/>
                        <a:t>Politica economica dello sviluppo</a:t>
                      </a:r>
                      <a:endParaRPr lang="it-IT" dirty="0"/>
                    </a:p>
                  </a:txBody>
                  <a:tcPr/>
                </a:tc>
                <a:extLst>
                  <a:ext uri="{0D108BD9-81ED-4DB2-BD59-A6C34878D82A}">
                    <a16:rowId xmlns:a16="http://schemas.microsoft.com/office/drawing/2014/main" val="4104109498"/>
                  </a:ext>
                </a:extLst>
              </a:tr>
              <a:tr h="370840">
                <a:tc>
                  <a:txBody>
                    <a:bodyPr/>
                    <a:lstStyle/>
                    <a:p>
                      <a:r>
                        <a:rPr lang="it-IT" dirty="0" smtClean="0"/>
                        <a:t>…</a:t>
                      </a:r>
                      <a:endParaRPr lang="it-IT" dirty="0"/>
                    </a:p>
                  </a:txBody>
                  <a:tcPr/>
                </a:tc>
                <a:tc>
                  <a:txBody>
                    <a:bodyPr/>
                    <a:lstStyle/>
                    <a:p>
                      <a:r>
                        <a:rPr lang="it-IT" dirty="0" smtClean="0"/>
                        <a:t>…</a:t>
                      </a:r>
                      <a:endParaRPr lang="it-IT" dirty="0"/>
                    </a:p>
                  </a:txBody>
                  <a:tcPr/>
                </a:tc>
                <a:extLst>
                  <a:ext uri="{0D108BD9-81ED-4DB2-BD59-A6C34878D82A}">
                    <a16:rowId xmlns:a16="http://schemas.microsoft.com/office/drawing/2014/main" val="998820235"/>
                  </a:ext>
                </a:extLst>
              </a:tr>
            </a:tbl>
          </a:graphicData>
        </a:graphic>
      </p:graphicFrame>
    </p:spTree>
    <p:extLst>
      <p:ext uri="{BB962C8B-B14F-4D97-AF65-F5344CB8AC3E}">
        <p14:creationId xmlns:p14="http://schemas.microsoft.com/office/powerpoint/2010/main" val="397481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57163"/>
            <a:ext cx="10515600" cy="857251"/>
          </a:xfrm>
        </p:spPr>
        <p:txBody>
          <a:bodyPr>
            <a:normAutofit/>
          </a:bodyPr>
          <a:lstStyle/>
          <a:p>
            <a:r>
              <a:rPr lang="it-IT" dirty="0" smtClean="0"/>
              <a:t>Una metafora… medicina e economia</a:t>
            </a:r>
            <a:endParaRPr lang="it-IT" dirty="0"/>
          </a:p>
        </p:txBody>
      </p:sp>
      <p:sp>
        <p:nvSpPr>
          <p:cNvPr id="3" name="Segnaposto contenuto 2"/>
          <p:cNvSpPr>
            <a:spLocks noGrp="1"/>
          </p:cNvSpPr>
          <p:nvPr>
            <p:ph idx="1"/>
          </p:nvPr>
        </p:nvSpPr>
        <p:spPr>
          <a:xfrm>
            <a:off x="838200" y="1200150"/>
            <a:ext cx="10515600" cy="5029200"/>
          </a:xfrm>
        </p:spPr>
        <p:txBody>
          <a:bodyPr>
            <a:normAutofit fontScale="92500" lnSpcReduction="20000"/>
          </a:bodyPr>
          <a:lstStyle/>
          <a:p>
            <a:r>
              <a:rPr lang="it-IT" dirty="0" smtClean="0"/>
              <a:t>Il sistema economico è comparabile al corpo umano</a:t>
            </a:r>
          </a:p>
          <a:p>
            <a:pPr lvl="1"/>
            <a:r>
              <a:rPr lang="it-IT" dirty="0" smtClean="0"/>
              <a:t>Non c’è bisogno di studiarlo affinché ogni sua parte funzioni</a:t>
            </a:r>
          </a:p>
          <a:p>
            <a:r>
              <a:rPr lang="it-IT" dirty="0"/>
              <a:t>È utile studiare il funzionamento del corpo per:</a:t>
            </a:r>
          </a:p>
          <a:p>
            <a:pPr lvl="1"/>
            <a:r>
              <a:rPr lang="it-IT" dirty="0" smtClean="0"/>
              <a:t>capire </a:t>
            </a:r>
            <a:r>
              <a:rPr lang="it-IT" dirty="0"/>
              <a:t>come funziona</a:t>
            </a:r>
          </a:p>
          <a:p>
            <a:pPr lvl="1"/>
            <a:r>
              <a:rPr lang="it-IT" dirty="0" smtClean="0"/>
              <a:t>farlo </a:t>
            </a:r>
            <a:r>
              <a:rPr lang="it-IT" dirty="0"/>
              <a:t>stare in </a:t>
            </a:r>
            <a:r>
              <a:rPr lang="it-IT" dirty="0" smtClean="0"/>
              <a:t>salute: prevenire </a:t>
            </a:r>
            <a:r>
              <a:rPr lang="it-IT" dirty="0"/>
              <a:t>le malattie e i </a:t>
            </a:r>
            <a:r>
              <a:rPr lang="it-IT" dirty="0" smtClean="0"/>
              <a:t>traumi, curare </a:t>
            </a:r>
            <a:r>
              <a:rPr lang="it-IT" dirty="0"/>
              <a:t>le malattie arrivate</a:t>
            </a:r>
          </a:p>
          <a:p>
            <a:r>
              <a:rPr lang="it-IT" dirty="0"/>
              <a:t> </a:t>
            </a:r>
            <a:r>
              <a:rPr lang="it-IT" dirty="0" smtClean="0"/>
              <a:t>Alcune «similitudini»:</a:t>
            </a:r>
            <a:endParaRPr lang="it-IT" dirty="0"/>
          </a:p>
          <a:p>
            <a:pPr lvl="1"/>
            <a:r>
              <a:rPr lang="it-IT" dirty="0"/>
              <a:t>Gli agenti economici: le cellule: come </a:t>
            </a:r>
            <a:r>
              <a:rPr lang="it-IT" dirty="0" smtClean="0"/>
              <a:t>funzionano, come si </a:t>
            </a:r>
            <a:r>
              <a:rPr lang="it-IT" dirty="0"/>
              <a:t>riproducono, come competono fra loro</a:t>
            </a:r>
          </a:p>
          <a:p>
            <a:pPr lvl="1"/>
            <a:r>
              <a:rPr lang="it-IT" dirty="0"/>
              <a:t>Gli organi: le banche, il Governo, le autorità di regolazione</a:t>
            </a:r>
          </a:p>
          <a:p>
            <a:pPr lvl="1"/>
            <a:r>
              <a:rPr lang="it-IT" dirty="0"/>
              <a:t>Gli apparati e i sistemi: il sistema monetario, il mercato dell’occupazione, il sistema fiscale</a:t>
            </a:r>
          </a:p>
          <a:p>
            <a:pPr lvl="1"/>
            <a:r>
              <a:rPr lang="it-IT" dirty="0"/>
              <a:t>Il medico generico (sempre più in estinzione</a:t>
            </a:r>
            <a:r>
              <a:rPr lang="it-IT" dirty="0" smtClean="0"/>
              <a:t>): l’economista d’insieme</a:t>
            </a:r>
            <a:endParaRPr lang="it-IT" dirty="0"/>
          </a:p>
          <a:p>
            <a:pPr lvl="1"/>
            <a:r>
              <a:rPr lang="it-IT" dirty="0"/>
              <a:t>Il medico </a:t>
            </a:r>
            <a:r>
              <a:rPr lang="it-IT" dirty="0" smtClean="0"/>
              <a:t>specialistico: l’economista con singole competenze</a:t>
            </a:r>
            <a:endParaRPr lang="it-IT" dirty="0"/>
          </a:p>
          <a:p>
            <a:pPr lvl="1"/>
            <a:r>
              <a:rPr lang="it-IT" dirty="0"/>
              <a:t>Gli assistenti senza funzioni terapeutiche: il dietista, il personal trainer, il </a:t>
            </a:r>
            <a:r>
              <a:rPr lang="it-IT" dirty="0" smtClean="0"/>
              <a:t>massaggiatore: giornalisti, opinionisti, consulenti (interni o esterni) delle imprese</a:t>
            </a:r>
          </a:p>
          <a:p>
            <a:pPr lvl="1"/>
            <a:r>
              <a:rPr lang="it-IT" dirty="0" smtClean="0"/>
              <a:t>I farmaci e le controindicazioni: le politiche economiche</a:t>
            </a:r>
            <a:endParaRPr lang="it-IT" dirty="0"/>
          </a:p>
          <a:p>
            <a:endParaRPr lang="it-IT" dirty="0"/>
          </a:p>
        </p:txBody>
      </p:sp>
      <p:sp>
        <p:nvSpPr>
          <p:cNvPr id="7" name="Segnaposto piè di pagina 6"/>
          <p:cNvSpPr>
            <a:spLocks noGrp="1"/>
          </p:cNvSpPr>
          <p:nvPr>
            <p:ph type="ftr" sz="quarter" idx="11"/>
          </p:nvPr>
        </p:nvSpPr>
        <p:spPr/>
        <p:txBody>
          <a:bodyPr/>
          <a:lstStyle/>
          <a:p>
            <a:r>
              <a:rPr lang="it-IT" dirty="0" smtClean="0"/>
              <a:t>Lezione di orientamento</a:t>
            </a:r>
            <a:endParaRPr lang="it-IT" dirty="0"/>
          </a:p>
        </p:txBody>
      </p:sp>
      <p:sp>
        <p:nvSpPr>
          <p:cNvPr id="8" name="Segnaposto numero diapositiva 7"/>
          <p:cNvSpPr>
            <a:spLocks noGrp="1"/>
          </p:cNvSpPr>
          <p:nvPr>
            <p:ph type="sldNum" sz="quarter" idx="12"/>
          </p:nvPr>
        </p:nvSpPr>
        <p:spPr/>
        <p:txBody>
          <a:bodyPr/>
          <a:lstStyle/>
          <a:p>
            <a:fld id="{B12DF7F3-E877-40DA-B96D-BFB600F7E987}" type="slidenum">
              <a:rPr lang="it-IT" smtClean="0"/>
              <a:t>5</a:t>
            </a:fld>
            <a:endParaRPr lang="it-IT"/>
          </a:p>
        </p:txBody>
      </p:sp>
      <p:sp>
        <p:nvSpPr>
          <p:cNvPr id="9" name="Segnaposto data 8"/>
          <p:cNvSpPr>
            <a:spLocks noGrp="1"/>
          </p:cNvSpPr>
          <p:nvPr>
            <p:ph type="dt" sz="half" idx="10"/>
          </p:nvPr>
        </p:nvSpPr>
        <p:spPr/>
        <p:txBody>
          <a:bodyPr/>
          <a:lstStyle/>
          <a:p>
            <a:r>
              <a:rPr lang="it-IT" smtClean="0"/>
              <a:t>19 Marzo 2019</a:t>
            </a:r>
            <a:endParaRPr lang="it-IT" dirty="0"/>
          </a:p>
        </p:txBody>
      </p:sp>
    </p:spTree>
    <p:extLst>
      <p:ext uri="{BB962C8B-B14F-4D97-AF65-F5344CB8AC3E}">
        <p14:creationId xmlns:p14="http://schemas.microsoft.com/office/powerpoint/2010/main" val="388632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57163"/>
            <a:ext cx="10515600" cy="857251"/>
          </a:xfrm>
        </p:spPr>
        <p:txBody>
          <a:bodyPr>
            <a:normAutofit/>
          </a:bodyPr>
          <a:lstStyle/>
          <a:p>
            <a:r>
              <a:rPr lang="it-IT" dirty="0" smtClean="0"/>
              <a:t>Studiare il funzionamento dei mercati</a:t>
            </a:r>
            <a:endParaRPr lang="it-IT" dirty="0"/>
          </a:p>
        </p:txBody>
      </p:sp>
      <p:sp>
        <p:nvSpPr>
          <p:cNvPr id="3" name="Segnaposto contenuto 2"/>
          <p:cNvSpPr>
            <a:spLocks noGrp="1"/>
          </p:cNvSpPr>
          <p:nvPr>
            <p:ph idx="1"/>
          </p:nvPr>
        </p:nvSpPr>
        <p:spPr>
          <a:xfrm>
            <a:off x="838200" y="1200150"/>
            <a:ext cx="10515600" cy="5029200"/>
          </a:xfrm>
        </p:spPr>
        <p:txBody>
          <a:bodyPr>
            <a:normAutofit/>
          </a:bodyPr>
          <a:lstStyle/>
          <a:p>
            <a:r>
              <a:rPr lang="it-IT" sz="3200" dirty="0" smtClean="0"/>
              <a:t>Cosa è il mercato</a:t>
            </a:r>
          </a:p>
          <a:p>
            <a:r>
              <a:rPr lang="it-IT" sz="3200" dirty="0" smtClean="0"/>
              <a:t>Come studiare una realtà complessa?</a:t>
            </a:r>
          </a:p>
          <a:p>
            <a:pPr lvl="1"/>
            <a:r>
              <a:rPr lang="it-IT" sz="2800" dirty="0" smtClean="0"/>
              <a:t>Semplificandola!</a:t>
            </a:r>
          </a:p>
          <a:p>
            <a:pPr lvl="1"/>
            <a:r>
              <a:rPr lang="it-IT" sz="2800" dirty="0" smtClean="0"/>
              <a:t>I modelli economici:</a:t>
            </a:r>
          </a:p>
          <a:p>
            <a:pPr lvl="2"/>
            <a:r>
              <a:rPr lang="it-IT" sz="2400" dirty="0" smtClean="0"/>
              <a:t>Vantaggi: astrazione e focalizzazione su aspetti rilevanti della realtà (esempio della mappa per andare da Roma a Milano)</a:t>
            </a:r>
          </a:p>
          <a:p>
            <a:pPr lvl="2"/>
            <a:r>
              <a:rPr lang="it-IT" sz="2400" dirty="0" smtClean="0"/>
              <a:t>Proprietà desiderabili: semplicità, </a:t>
            </a:r>
            <a:r>
              <a:rPr lang="it-IT" sz="2400" dirty="0" err="1" smtClean="0"/>
              <a:t>generalizzabilità</a:t>
            </a:r>
            <a:r>
              <a:rPr lang="it-IT" sz="2400" dirty="0" smtClean="0"/>
              <a:t>, robustezza</a:t>
            </a:r>
          </a:p>
          <a:p>
            <a:pPr lvl="2"/>
            <a:r>
              <a:rPr lang="it-IT" sz="2400" dirty="0" smtClean="0"/>
              <a:t>Svantaggi: trattabilità analitica dei problemi </a:t>
            </a:r>
          </a:p>
          <a:p>
            <a:pPr lvl="3"/>
            <a:r>
              <a:rPr lang="it-IT" sz="2200" dirty="0" smtClean="0"/>
              <a:t>storiella dell’uomo che cerca le chiavi vicino al lampione</a:t>
            </a:r>
          </a:p>
        </p:txBody>
      </p:sp>
      <p:sp>
        <p:nvSpPr>
          <p:cNvPr id="7" name="Segnaposto piè di pagina 6"/>
          <p:cNvSpPr>
            <a:spLocks noGrp="1"/>
          </p:cNvSpPr>
          <p:nvPr>
            <p:ph type="ftr" sz="quarter" idx="11"/>
          </p:nvPr>
        </p:nvSpPr>
        <p:spPr/>
        <p:txBody>
          <a:bodyPr/>
          <a:lstStyle/>
          <a:p>
            <a:r>
              <a:rPr lang="it-IT" smtClean="0"/>
              <a:t>Lezione di orientamento</a:t>
            </a:r>
            <a:endParaRPr lang="it-IT"/>
          </a:p>
        </p:txBody>
      </p:sp>
      <p:sp>
        <p:nvSpPr>
          <p:cNvPr id="8" name="Segnaposto numero diapositiva 7"/>
          <p:cNvSpPr>
            <a:spLocks noGrp="1"/>
          </p:cNvSpPr>
          <p:nvPr>
            <p:ph type="sldNum" sz="quarter" idx="12"/>
          </p:nvPr>
        </p:nvSpPr>
        <p:spPr/>
        <p:txBody>
          <a:bodyPr/>
          <a:lstStyle/>
          <a:p>
            <a:fld id="{B12DF7F3-E877-40DA-B96D-BFB600F7E987}" type="slidenum">
              <a:rPr lang="it-IT" smtClean="0"/>
              <a:t>6</a:t>
            </a:fld>
            <a:endParaRPr lang="it-IT"/>
          </a:p>
        </p:txBody>
      </p:sp>
      <p:sp>
        <p:nvSpPr>
          <p:cNvPr id="9" name="Segnaposto data 8"/>
          <p:cNvSpPr>
            <a:spLocks noGrp="1"/>
          </p:cNvSpPr>
          <p:nvPr>
            <p:ph type="dt" sz="half" idx="10"/>
          </p:nvPr>
        </p:nvSpPr>
        <p:spPr/>
        <p:txBody>
          <a:bodyPr/>
          <a:lstStyle/>
          <a:p>
            <a:r>
              <a:rPr lang="it-IT" smtClean="0"/>
              <a:t>19 Marzo 2019</a:t>
            </a:r>
            <a:endParaRPr lang="it-IT"/>
          </a:p>
        </p:txBody>
      </p:sp>
    </p:spTree>
    <p:extLst>
      <p:ext uri="{BB962C8B-B14F-4D97-AF65-F5344CB8AC3E}">
        <p14:creationId xmlns:p14="http://schemas.microsoft.com/office/powerpoint/2010/main" val="40291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modelli economici</a:t>
            </a:r>
            <a:endParaRPr lang="it-IT" dirty="0"/>
          </a:p>
        </p:txBody>
      </p:sp>
      <p:sp>
        <p:nvSpPr>
          <p:cNvPr id="3" name="Segnaposto contenuto 2"/>
          <p:cNvSpPr>
            <a:spLocks noGrp="1"/>
          </p:cNvSpPr>
          <p:nvPr>
            <p:ph idx="1"/>
          </p:nvPr>
        </p:nvSpPr>
        <p:spPr/>
        <p:txBody>
          <a:bodyPr>
            <a:normAutofit/>
          </a:bodyPr>
          <a:lstStyle/>
          <a:p>
            <a:r>
              <a:rPr lang="it-IT" dirty="0"/>
              <a:t>I</a:t>
            </a:r>
            <a:r>
              <a:rPr lang="it-IT" dirty="0" smtClean="0"/>
              <a:t>ndividualismo metodologico </a:t>
            </a:r>
          </a:p>
          <a:p>
            <a:pPr lvl="1"/>
            <a:r>
              <a:rPr lang="it-IT" dirty="0" smtClean="0"/>
              <a:t>Agenti razionali che compiono delle scelte in modo da massimizzare degli obiettivi individuali </a:t>
            </a:r>
          </a:p>
          <a:p>
            <a:r>
              <a:rPr lang="it-IT" dirty="0" smtClean="0"/>
              <a:t>La conversione «matematica»: </a:t>
            </a:r>
          </a:p>
          <a:p>
            <a:pPr lvl="1"/>
            <a:r>
              <a:rPr lang="it-IT" dirty="0" smtClean="0"/>
              <a:t>se i primi economisti erano filosofi che si cimentavano su temi sociali, oggi non è raro trovare «fisici» che dicono la loro su questi temi</a:t>
            </a:r>
          </a:p>
          <a:p>
            <a:pPr lvl="1"/>
            <a:r>
              <a:rPr lang="it-IT" dirty="0" smtClean="0"/>
              <a:t>La ragione è che la teoria economica ha utilizzato in maniera sempre più rilevante la matematica per dare una fondazione analitica al proprio metodo </a:t>
            </a:r>
            <a:endParaRPr lang="it-IT" dirty="0"/>
          </a:p>
        </p:txBody>
      </p:sp>
      <p:sp>
        <p:nvSpPr>
          <p:cNvPr id="7" name="Segnaposto data 6"/>
          <p:cNvSpPr>
            <a:spLocks noGrp="1"/>
          </p:cNvSpPr>
          <p:nvPr>
            <p:ph type="dt" sz="half" idx="10"/>
          </p:nvPr>
        </p:nvSpPr>
        <p:spPr/>
        <p:txBody>
          <a:bodyPr/>
          <a:lstStyle/>
          <a:p>
            <a:r>
              <a:rPr lang="it-IT" smtClean="0"/>
              <a:t>19 Marzo 2019</a:t>
            </a:r>
            <a:endParaRPr lang="it-IT"/>
          </a:p>
        </p:txBody>
      </p:sp>
      <p:sp>
        <p:nvSpPr>
          <p:cNvPr id="8" name="Segnaposto piè di pagina 7"/>
          <p:cNvSpPr>
            <a:spLocks noGrp="1"/>
          </p:cNvSpPr>
          <p:nvPr>
            <p:ph type="ftr" sz="quarter" idx="11"/>
          </p:nvPr>
        </p:nvSpPr>
        <p:spPr/>
        <p:txBody>
          <a:bodyPr/>
          <a:lstStyle/>
          <a:p>
            <a:r>
              <a:rPr lang="it-IT" smtClean="0"/>
              <a:t>Lezione di orientamento</a:t>
            </a:r>
            <a:endParaRPr lang="it-IT"/>
          </a:p>
        </p:txBody>
      </p:sp>
      <p:sp>
        <p:nvSpPr>
          <p:cNvPr id="6" name="Segnaposto numero diapositiva 5"/>
          <p:cNvSpPr>
            <a:spLocks noGrp="1"/>
          </p:cNvSpPr>
          <p:nvPr>
            <p:ph type="sldNum" sz="quarter" idx="12"/>
          </p:nvPr>
        </p:nvSpPr>
        <p:spPr/>
        <p:txBody>
          <a:bodyPr/>
          <a:lstStyle/>
          <a:p>
            <a:fld id="{AFA78F0D-D706-4D9E-AF86-58F487C720E5}" type="slidenum">
              <a:rPr lang="it-IT" smtClean="0"/>
              <a:t>7</a:t>
            </a:fld>
            <a:endParaRPr lang="it-IT"/>
          </a:p>
        </p:txBody>
      </p:sp>
    </p:spTree>
    <p:extLst>
      <p:ext uri="{BB962C8B-B14F-4D97-AF65-F5344CB8AC3E}">
        <p14:creationId xmlns:p14="http://schemas.microsoft.com/office/powerpoint/2010/main" val="345476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0215" y="150073"/>
            <a:ext cx="11211247" cy="1143000"/>
          </a:xfrm>
        </p:spPr>
        <p:txBody>
          <a:bodyPr>
            <a:normAutofit/>
          </a:bodyPr>
          <a:lstStyle/>
          <a:p>
            <a:r>
              <a:rPr lang="it-IT" dirty="0" smtClean="0"/>
              <a:t>La scienza economica è una teoria delle decisioni</a:t>
            </a:r>
            <a:endParaRPr lang="it-IT" dirty="0"/>
          </a:p>
        </p:txBody>
      </p:sp>
      <p:sp>
        <p:nvSpPr>
          <p:cNvPr id="3" name="Segnaposto contenuto 2"/>
          <p:cNvSpPr>
            <a:spLocks noGrp="1"/>
          </p:cNvSpPr>
          <p:nvPr>
            <p:ph idx="1"/>
          </p:nvPr>
        </p:nvSpPr>
        <p:spPr>
          <a:xfrm>
            <a:off x="642938" y="1528763"/>
            <a:ext cx="10710862" cy="4597401"/>
          </a:xfrm>
        </p:spPr>
        <p:txBody>
          <a:bodyPr>
            <a:normAutofit/>
          </a:bodyPr>
          <a:lstStyle/>
          <a:p>
            <a:r>
              <a:rPr lang="it-IT" dirty="0" smtClean="0"/>
              <a:t>«</a:t>
            </a:r>
            <a:r>
              <a:rPr lang="it-IT" i="1" dirty="0" smtClean="0"/>
              <a:t>L’essenza della teoria economica è questa</a:t>
            </a:r>
            <a:r>
              <a:rPr lang="it-IT" dirty="0" smtClean="0"/>
              <a:t>: </a:t>
            </a:r>
            <a:r>
              <a:rPr lang="it-IT" i="1" dirty="0" smtClean="0"/>
              <a:t>le </a:t>
            </a:r>
            <a:r>
              <a:rPr lang="it-IT" i="1" dirty="0"/>
              <a:t>persone rispondono agli </a:t>
            </a:r>
            <a:r>
              <a:rPr lang="it-IT" i="1" dirty="0" smtClean="0"/>
              <a:t>incentivi</a:t>
            </a:r>
            <a:r>
              <a:rPr lang="it-IT" dirty="0" smtClean="0"/>
              <a:t>» </a:t>
            </a:r>
            <a:r>
              <a:rPr lang="it-IT" dirty="0"/>
              <a:t>(</a:t>
            </a:r>
            <a:r>
              <a:rPr lang="it-IT" dirty="0" err="1"/>
              <a:t>Landsburg</a:t>
            </a:r>
            <a:r>
              <a:rPr lang="it-IT" dirty="0"/>
              <a:t>, «</a:t>
            </a:r>
            <a:r>
              <a:rPr lang="it-IT" i="1" dirty="0"/>
              <a:t>L’economista in pantofole</a:t>
            </a:r>
            <a:r>
              <a:rPr lang="it-IT" dirty="0"/>
              <a:t>»)</a:t>
            </a:r>
          </a:p>
          <a:p>
            <a:r>
              <a:rPr lang="it-IT" dirty="0" smtClean="0"/>
              <a:t>Cos’è una teoria delle decisioni?</a:t>
            </a:r>
          </a:p>
          <a:p>
            <a:pPr lvl="1"/>
            <a:r>
              <a:rPr lang="it-IT" dirty="0" smtClean="0"/>
              <a:t>C’è un soggetto «decisore»</a:t>
            </a:r>
          </a:p>
          <a:p>
            <a:pPr lvl="1"/>
            <a:r>
              <a:rPr lang="it-IT" dirty="0" smtClean="0"/>
              <a:t>C’è un insieme di «alternative» disponibili</a:t>
            </a:r>
          </a:p>
          <a:p>
            <a:pPr lvl="1"/>
            <a:r>
              <a:rPr lang="it-IT" dirty="0" smtClean="0"/>
              <a:t>Il soggetto è caratterizzato da criteri di valore (soggettivo, oggettivo…)</a:t>
            </a:r>
            <a:r>
              <a:rPr lang="it-IT" dirty="0"/>
              <a:t> </a:t>
            </a:r>
            <a:r>
              <a:rPr lang="it-IT" dirty="0" smtClean="0"/>
              <a:t>sulle alternative</a:t>
            </a:r>
          </a:p>
          <a:p>
            <a:pPr lvl="1"/>
            <a:r>
              <a:rPr lang="it-IT" dirty="0" smtClean="0"/>
              <a:t>Il </a:t>
            </a:r>
            <a:r>
              <a:rPr lang="it-IT" dirty="0"/>
              <a:t>soggetto seleziona (</a:t>
            </a:r>
            <a:r>
              <a:rPr lang="it-IT" i="1" dirty="0"/>
              <a:t>sceglie</a:t>
            </a:r>
            <a:r>
              <a:rPr lang="it-IT" dirty="0"/>
              <a:t>) una e una sola delle alternative </a:t>
            </a:r>
            <a:r>
              <a:rPr lang="it-IT" dirty="0" smtClean="0"/>
              <a:t>disponibili</a:t>
            </a:r>
          </a:p>
          <a:p>
            <a:pPr lvl="1"/>
            <a:r>
              <a:rPr lang="it-IT" dirty="0" smtClean="0"/>
              <a:t>Il soggetto è «razionale» se la sua scelta è coerente (in qualche senso) rispetto ai suoi criteri</a:t>
            </a:r>
          </a:p>
        </p:txBody>
      </p:sp>
      <p:sp>
        <p:nvSpPr>
          <p:cNvPr id="7" name="Segnaposto piè di pagina 6"/>
          <p:cNvSpPr>
            <a:spLocks noGrp="1"/>
          </p:cNvSpPr>
          <p:nvPr>
            <p:ph type="ftr" sz="quarter" idx="11"/>
          </p:nvPr>
        </p:nvSpPr>
        <p:spPr/>
        <p:txBody>
          <a:bodyPr/>
          <a:lstStyle/>
          <a:p>
            <a:r>
              <a:rPr lang="it-IT" smtClean="0"/>
              <a:t>Lezione di orientamento</a:t>
            </a:r>
            <a:endParaRPr lang="it-IT"/>
          </a:p>
        </p:txBody>
      </p:sp>
      <p:sp>
        <p:nvSpPr>
          <p:cNvPr id="8" name="Segnaposto numero diapositiva 7"/>
          <p:cNvSpPr>
            <a:spLocks noGrp="1"/>
          </p:cNvSpPr>
          <p:nvPr>
            <p:ph type="sldNum" sz="quarter" idx="12"/>
          </p:nvPr>
        </p:nvSpPr>
        <p:spPr/>
        <p:txBody>
          <a:bodyPr/>
          <a:lstStyle/>
          <a:p>
            <a:fld id="{B12DF7F3-E877-40DA-B96D-BFB600F7E987}" type="slidenum">
              <a:rPr lang="it-IT" smtClean="0"/>
              <a:t>8</a:t>
            </a:fld>
            <a:endParaRPr lang="it-IT"/>
          </a:p>
        </p:txBody>
      </p:sp>
      <p:sp>
        <p:nvSpPr>
          <p:cNvPr id="9" name="Segnaposto data 8"/>
          <p:cNvSpPr>
            <a:spLocks noGrp="1"/>
          </p:cNvSpPr>
          <p:nvPr>
            <p:ph type="dt" sz="half" idx="10"/>
          </p:nvPr>
        </p:nvSpPr>
        <p:spPr/>
        <p:txBody>
          <a:bodyPr/>
          <a:lstStyle/>
          <a:p>
            <a:r>
              <a:rPr lang="it-IT" smtClean="0"/>
              <a:t>19 Marzo 2019</a:t>
            </a:r>
            <a:endParaRPr lang="it-IT"/>
          </a:p>
        </p:txBody>
      </p:sp>
    </p:spTree>
    <p:extLst>
      <p:ext uri="{BB962C8B-B14F-4D97-AF65-F5344CB8AC3E}">
        <p14:creationId xmlns:p14="http://schemas.microsoft.com/office/powerpoint/2010/main" val="394417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mano invisibile</a:t>
            </a:r>
            <a:endParaRPr lang="it-IT" dirty="0"/>
          </a:p>
        </p:txBody>
      </p:sp>
      <p:sp>
        <p:nvSpPr>
          <p:cNvPr id="3" name="Segnaposto contenuto 2"/>
          <p:cNvSpPr>
            <a:spLocks noGrp="1"/>
          </p:cNvSpPr>
          <p:nvPr>
            <p:ph idx="1"/>
          </p:nvPr>
        </p:nvSpPr>
        <p:spPr/>
        <p:txBody>
          <a:bodyPr>
            <a:normAutofit lnSpcReduction="10000"/>
          </a:bodyPr>
          <a:lstStyle/>
          <a:p>
            <a:r>
              <a:rPr lang="it-IT" dirty="0" smtClean="0"/>
              <a:t>Adam Smith:</a:t>
            </a:r>
          </a:p>
          <a:p>
            <a:pPr lvl="1"/>
            <a:r>
              <a:rPr lang="it-IT" dirty="0" smtClean="0"/>
              <a:t>La mano invisibile è una metafora usata da tale autore per indicare l’esistenza di una forza immanente (Provvidenza) che fa si che nel libero mercato la ricerca egoistica del proprio interesse gioverebbe tendenzialmente all'interesse dell'intera società e mirerebbe a trasformare quelli che costituiscono "vizi privati" in "pubbliche virtù".</a:t>
            </a:r>
          </a:p>
          <a:p>
            <a:r>
              <a:rPr lang="it-IT" dirty="0" smtClean="0"/>
              <a:t> Léon </a:t>
            </a:r>
            <a:r>
              <a:rPr lang="it-IT" dirty="0" err="1" smtClean="0"/>
              <a:t>Walras</a:t>
            </a:r>
            <a:r>
              <a:rPr lang="it-IT" dirty="0" smtClean="0"/>
              <a:t> e Vilfredo Pareto, </a:t>
            </a:r>
          </a:p>
          <a:p>
            <a:pPr lvl="1"/>
            <a:r>
              <a:rPr lang="it-IT" dirty="0" smtClean="0"/>
              <a:t>Successivamente è stata intesa come metafora dei meccanismi economici che regolano l'economia di mercato in modo tale da garantire che il comportamento dei singoli, teso alla ricerca della massima soddisfazione individuale, conduca al benessere massimo della società.</a:t>
            </a:r>
          </a:p>
          <a:p>
            <a:r>
              <a:rPr lang="it-IT" dirty="0" smtClean="0"/>
              <a:t>Concorrenza perfetta e teoremi dell’economia del benessere</a:t>
            </a:r>
          </a:p>
          <a:p>
            <a:pPr lvl="1"/>
            <a:endParaRPr lang="it-IT" dirty="0"/>
          </a:p>
        </p:txBody>
      </p:sp>
      <p:sp>
        <p:nvSpPr>
          <p:cNvPr id="7" name="Segnaposto data 6"/>
          <p:cNvSpPr>
            <a:spLocks noGrp="1"/>
          </p:cNvSpPr>
          <p:nvPr>
            <p:ph type="dt" sz="half" idx="10"/>
          </p:nvPr>
        </p:nvSpPr>
        <p:spPr/>
        <p:txBody>
          <a:bodyPr/>
          <a:lstStyle/>
          <a:p>
            <a:r>
              <a:rPr lang="it-IT" smtClean="0"/>
              <a:t>19 Marzo 2019</a:t>
            </a:r>
            <a:endParaRPr lang="it-IT"/>
          </a:p>
        </p:txBody>
      </p:sp>
      <p:sp>
        <p:nvSpPr>
          <p:cNvPr id="8" name="Segnaposto piè di pagina 7"/>
          <p:cNvSpPr>
            <a:spLocks noGrp="1"/>
          </p:cNvSpPr>
          <p:nvPr>
            <p:ph type="ftr" sz="quarter" idx="11"/>
          </p:nvPr>
        </p:nvSpPr>
        <p:spPr/>
        <p:txBody>
          <a:bodyPr/>
          <a:lstStyle/>
          <a:p>
            <a:r>
              <a:rPr lang="it-IT" smtClean="0"/>
              <a:t>Lezione di orientamento</a:t>
            </a:r>
            <a:endParaRPr lang="it-IT"/>
          </a:p>
        </p:txBody>
      </p:sp>
      <p:sp>
        <p:nvSpPr>
          <p:cNvPr id="6" name="Segnaposto numero diapositiva 5"/>
          <p:cNvSpPr>
            <a:spLocks noGrp="1"/>
          </p:cNvSpPr>
          <p:nvPr>
            <p:ph type="sldNum" sz="quarter" idx="12"/>
          </p:nvPr>
        </p:nvSpPr>
        <p:spPr/>
        <p:txBody>
          <a:bodyPr/>
          <a:lstStyle/>
          <a:p>
            <a:fld id="{AFA78F0D-D706-4D9E-AF86-58F487C720E5}" type="slidenum">
              <a:rPr lang="it-IT" smtClean="0"/>
              <a:t>9</a:t>
            </a:fld>
            <a:endParaRPr lang="it-IT"/>
          </a:p>
        </p:txBody>
      </p:sp>
    </p:spTree>
    <p:extLst>
      <p:ext uri="{BB962C8B-B14F-4D97-AF65-F5344CB8AC3E}">
        <p14:creationId xmlns:p14="http://schemas.microsoft.com/office/powerpoint/2010/main" val="40465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4119</TotalTime>
  <Words>2278</Words>
  <Application>Microsoft Office PowerPoint</Application>
  <PresentationFormat>Widescreen</PresentationFormat>
  <Paragraphs>443</Paragraphs>
  <Slides>32</Slides>
  <Notes>11</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32</vt:i4>
      </vt:variant>
    </vt:vector>
  </HeadingPairs>
  <TitlesOfParts>
    <vt:vector size="41" baseType="lpstr">
      <vt:lpstr>Arial</vt:lpstr>
      <vt:lpstr>Calibri</vt:lpstr>
      <vt:lpstr>Calibri Light</vt:lpstr>
      <vt:lpstr>Cooper Black</vt:lpstr>
      <vt:lpstr>Helvetica</vt:lpstr>
      <vt:lpstr>Informal Roman</vt:lpstr>
      <vt:lpstr>Symbol</vt:lpstr>
      <vt:lpstr>Tema di Office</vt:lpstr>
      <vt:lpstr>1_Tema di Office</vt:lpstr>
      <vt:lpstr>L’economia non è  (solo) un gioco</vt:lpstr>
      <vt:lpstr>L'economia è troppo importante per lasciarla solo agli economisti di professione</vt:lpstr>
      <vt:lpstr>Presentazione standard di PowerPoint</vt:lpstr>
      <vt:lpstr>Ambito di studio</vt:lpstr>
      <vt:lpstr>Una metafora… medicina e economia</vt:lpstr>
      <vt:lpstr>Studiare il funzionamento dei mercati</vt:lpstr>
      <vt:lpstr>I modelli economici</vt:lpstr>
      <vt:lpstr>La scienza economica è una teoria delle decisioni</vt:lpstr>
      <vt:lpstr>La mano invisibile</vt:lpstr>
      <vt:lpstr>L’interazione strategica fra agenti</vt:lpstr>
      <vt:lpstr>Split or steal http://www.amara.org/ko/videos/pSogoLjbNE45/info/golden-balls-ps100000-split-or-steal-140308/</vt:lpstr>
      <vt:lpstr>Cosa è un «gioco»?</vt:lpstr>
      <vt:lpstr>Alcune distinzioni</vt:lpstr>
      <vt:lpstr>La rappresentazione di un gioco</vt:lpstr>
      <vt:lpstr>Illustrazione split or steal</vt:lpstr>
      <vt:lpstr>Il gioco delle imprese</vt:lpstr>
      <vt:lpstr>La «soluzione» del gioco</vt:lpstr>
      <vt:lpstr>Strategie dominanti/2</vt:lpstr>
      <vt:lpstr>Chi è costui?</vt:lpstr>
      <vt:lpstr>L’insostenibile scienza dei calci di rigore/1 http://storiedicalcio.altervista.org/blog/scienza-calci-rigore.html</vt:lpstr>
      <vt:lpstr>L’equilibrio di Nash</vt:lpstr>
      <vt:lpstr>John Nash</vt:lpstr>
      <vt:lpstr>Applicazione</vt:lpstr>
      <vt:lpstr>L’insostenibile scienza dei calci di rigore/2 http://storiedicalcio.altervista.org/blog/scienza-calci-rigore.html</vt:lpstr>
      <vt:lpstr>Presentazione standard di PowerPoint</vt:lpstr>
      <vt:lpstr>  Rebel Without A Cause Chicken game scene   “We are both heading for the cliff, who jumps first, is the Chicken” https://www.youtube.com/watch?v=u7hZ9jKrwvo</vt:lpstr>
      <vt:lpstr>Il gioco del coniglio</vt:lpstr>
      <vt:lpstr>Il gioco del coniglio sequenziale/1</vt:lpstr>
      <vt:lpstr>Ordine delle mosse e potere strategico</vt:lpstr>
      <vt:lpstr>Pregi e difetti del concetto di EN</vt:lpstr>
      <vt:lpstr>Commenti finali</vt:lpstr>
      <vt:lpstr>quando ci siamo iscritti alla facoltà di economia, ci aspettavamo un’educazione diversa. Riprendo qui la risposta che diede l’economista italiano Achille Loria. Quando gli chiesero: “cosa ti ha spinto a diventare un economista?” lui rispose “il dolore umano”. Proprio lo stesso dolore che ha spinto molti di noi ad intraprendere questi studi.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Capitolo 1 L’economia di mercato</dc:title>
  <dc:creator>nicola</dc:creator>
  <cp:lastModifiedBy>nicoladoni@interfree.it</cp:lastModifiedBy>
  <cp:revision>121</cp:revision>
  <cp:lastPrinted>2016-03-04T09:57:19Z</cp:lastPrinted>
  <dcterms:created xsi:type="dcterms:W3CDTF">2015-12-12T20:17:50Z</dcterms:created>
  <dcterms:modified xsi:type="dcterms:W3CDTF">2019-03-19T08:55:19Z</dcterms:modified>
</cp:coreProperties>
</file>